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8" r:id="rId2"/>
    <p:sldId id="277" r:id="rId3"/>
    <p:sldId id="276" r:id="rId4"/>
    <p:sldId id="279" r:id="rId5"/>
    <p:sldId id="256" r:id="rId6"/>
    <p:sldId id="257" r:id="rId7"/>
    <p:sldId id="258" r:id="rId8"/>
    <p:sldId id="281" r:id="rId9"/>
    <p:sldId id="261" r:id="rId10"/>
    <p:sldId id="295" r:id="rId11"/>
    <p:sldId id="296" r:id="rId12"/>
    <p:sldId id="283" r:id="rId13"/>
    <p:sldId id="301" r:id="rId14"/>
    <p:sldId id="284" r:id="rId15"/>
    <p:sldId id="305" r:id="rId16"/>
    <p:sldId id="298" r:id="rId17"/>
    <p:sldId id="303" r:id="rId18"/>
    <p:sldId id="299" r:id="rId19"/>
    <p:sldId id="304" r:id="rId20"/>
    <p:sldId id="306" r:id="rId21"/>
    <p:sldId id="286" r:id="rId22"/>
    <p:sldId id="287" r:id="rId23"/>
    <p:sldId id="290" r:id="rId24"/>
    <p:sldId id="260" r:id="rId25"/>
    <p:sldId id="292" r:id="rId26"/>
    <p:sldId id="293" r:id="rId27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S PGothic" panose="020B0600070205080204" pitchFamily="34" charset="-128"/>
      <p:regular r:id="rId35"/>
    </p:embeddedFont>
    <p:embeddedFont>
      <p:font typeface="Open Sans Extrabold" panose="020B0600000101010101" charset="0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스퀘어 Bold" panose="020B0600000101010101" charset="0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1379" autoAdjust="0"/>
  </p:normalViewPr>
  <p:slideViewPr>
    <p:cSldViewPr>
      <p:cViewPr varScale="1">
        <p:scale>
          <a:sx n="87" d="100"/>
          <a:sy n="87" d="100"/>
        </p:scale>
        <p:origin x="1493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c:spPr>
          <c:explosion val="2"/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E98-4379-A5BE-21AFD13BFF4F}"/>
              </c:ext>
            </c:extLst>
          </c:dPt>
          <c:dPt>
            <c:idx val="1"/>
            <c:bubble3D val="0"/>
            <c:explosion val="11"/>
            <c:spPr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E98-4379-A5BE-21AFD13BFF4F}"/>
              </c:ext>
            </c:extLst>
          </c:dPt>
          <c:dPt>
            <c:idx val="2"/>
            <c:bubble3D val="0"/>
            <c:explosion val="59"/>
            <c:spPr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E98-4379-A5BE-21AFD13BFF4F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436-44A5-BBB9-A7AFB43A3F31}"/>
              </c:ext>
            </c:extLst>
          </c:dPt>
          <c:cat>
            <c:strRef>
              <c:f>Sheet1!$A$2:$A$5</c:f>
              <c:strCache>
                <c:ptCount val="3"/>
                <c:pt idx="0">
                  <c:v>No-Label</c:v>
                </c:pt>
                <c:pt idx="1">
                  <c:v>Label-Pattern</c:v>
                </c:pt>
                <c:pt idx="2">
                  <c:v>Label&amp;Non-Pattern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78.7</c:v>
                </c:pt>
                <c:pt idx="1">
                  <c:v>18.2</c:v>
                </c:pt>
                <c:pt idx="2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8-4379-A5BE-21AFD13BF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A1D3-4B8C-9BBD-A4492065B0F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A1D3-4B8C-9BBD-A4492065B0F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A1D3-4B8C-9BBD-A4492065B0F5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A1D3-4B8C-9BBD-A4492065B0F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A1D3-4B8C-9BBD-A4492065B0F5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90842551334706"/>
                      <c:h val="0.23866267683516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1D3-4B8C-9BBD-A4492065B0F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A1D3-4B8C-9BBD-A4492065B0F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1D3-4B8C-9BBD-A4492065B0F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WF Fail</c:v>
                </c:pt>
                <c:pt idx="1">
                  <c:v>Single WF Fail</c:v>
                </c:pt>
                <c:pt idx="2">
                  <c:v>Etc</c:v>
                </c:pt>
                <c:pt idx="3">
                  <c:v>Cycle Fail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0.38</c:v>
                </c:pt>
                <c:pt idx="2">
                  <c:v>0.26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3-4B8C-9BBD-A4492065B0F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20FC-4ED6-BA52-4709A04F285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20FC-4ED6-BA52-4709A04F285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20FC-4ED6-BA52-4709A04F285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20FC-4ED6-BA52-4709A04F285A}"/>
              </c:ext>
            </c:extLst>
          </c:dPt>
          <c:dLbls>
            <c:dLbl>
              <c:idx val="0"/>
              <c:layout>
                <c:manualLayout>
                  <c:x val="-5.7816781670748177E-2"/>
                  <c:y val="-5.29629111344442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74317815931872"/>
                      <c:h val="0.292355269462132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0FC-4ED6-BA52-4709A04F285A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338950334558342"/>
                      <c:h val="0.292355269462132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0FC-4ED6-BA52-4709A04F285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0FC-4ED6-BA52-4709A04F285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0FC-4ED6-BA52-4709A04F285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WF Fail</c:v>
                </c:pt>
                <c:pt idx="1">
                  <c:v>Single WF Fail</c:v>
                </c:pt>
                <c:pt idx="2">
                  <c:v>Etc</c:v>
                </c:pt>
                <c:pt idx="3">
                  <c:v>Cycle Fail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0.38</c:v>
                </c:pt>
                <c:pt idx="2">
                  <c:v>0.26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0FC-4ED6-BA52-4709A04F285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780FC2-1FE7-4C8B-B7C1-80245E3EAD97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23807BB-E5ED-4EEF-AF5F-C49BC24156CB}">
      <dgm:prSet phldrT="[텍스트]" custT="1"/>
      <dgm:spPr/>
      <dgm:t>
        <a:bodyPr/>
        <a:lstStyle/>
        <a:p>
          <a:pPr latinLnBrk="1"/>
          <a:r>
            <a:rPr lang="en-US" altLang="ko-KR" sz="1050" b="1" dirty="0" smtClean="0"/>
            <a:t>Wafer MAP</a:t>
          </a:r>
        </a:p>
        <a:p>
          <a:pPr latinLnBrk="1"/>
          <a:r>
            <a:rPr lang="ko-KR" altLang="en-US" sz="1050" b="1" dirty="0" smtClean="0"/>
            <a:t>분석</a:t>
          </a:r>
          <a:endParaRPr lang="ko-KR" altLang="en-US" sz="1050" b="1" dirty="0"/>
        </a:p>
      </dgm:t>
    </dgm:pt>
    <dgm:pt modelId="{46CE0A73-65B7-46C0-88A7-4CFF2435C390}" type="parTrans" cxnId="{E65DEBD4-B1E4-4E36-9A4F-C24C4BD0C196}">
      <dgm:prSet/>
      <dgm:spPr/>
      <dgm:t>
        <a:bodyPr/>
        <a:lstStyle/>
        <a:p>
          <a:pPr latinLnBrk="1"/>
          <a:endParaRPr lang="ko-KR" altLang="en-US" sz="1800"/>
        </a:p>
      </dgm:t>
    </dgm:pt>
    <dgm:pt modelId="{9CC59A5F-5502-488E-991F-4128E720517D}" type="sibTrans" cxnId="{E65DEBD4-B1E4-4E36-9A4F-C24C4BD0C196}">
      <dgm:prSet/>
      <dgm:spPr/>
      <dgm:t>
        <a:bodyPr/>
        <a:lstStyle/>
        <a:p>
          <a:pPr latinLnBrk="1"/>
          <a:endParaRPr lang="ko-KR" altLang="en-US" sz="1800"/>
        </a:p>
      </dgm:t>
    </dgm:pt>
    <dgm:pt modelId="{16515EF6-BF16-4BC2-9B37-D92AC8FFF9AE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Defect </a:t>
          </a:r>
          <a:r>
            <a:rPr lang="ko-KR" altLang="en-US" sz="1000" b="1" dirty="0" smtClean="0"/>
            <a:t>분류</a:t>
          </a:r>
          <a:endParaRPr lang="ko-KR" altLang="en-US" sz="1000" b="1" dirty="0"/>
        </a:p>
      </dgm:t>
    </dgm:pt>
    <dgm:pt modelId="{3BEDBFA5-A591-4283-9458-1CCE9BC4F20B}" type="parTrans" cxnId="{1D95D73F-59E2-4201-8C9A-D70FA66E4A68}">
      <dgm:prSet/>
      <dgm:spPr/>
      <dgm:t>
        <a:bodyPr/>
        <a:lstStyle/>
        <a:p>
          <a:pPr latinLnBrk="1"/>
          <a:endParaRPr lang="ko-KR" altLang="en-US" sz="1800"/>
        </a:p>
      </dgm:t>
    </dgm:pt>
    <dgm:pt modelId="{620DFB20-D820-4029-AC9D-9ED80A899D56}" type="sibTrans" cxnId="{1D95D73F-59E2-4201-8C9A-D70FA66E4A68}">
      <dgm:prSet/>
      <dgm:spPr/>
      <dgm:t>
        <a:bodyPr/>
        <a:lstStyle/>
        <a:p>
          <a:pPr latinLnBrk="1"/>
          <a:endParaRPr lang="ko-KR" altLang="en-US" sz="1800"/>
        </a:p>
      </dgm:t>
    </dgm:pt>
    <dgm:pt modelId="{E74835B8-0823-4F49-A9B9-D8CF75550D44}">
      <dgm:prSet phldrT="[텍스트]" custT="1"/>
      <dgm:spPr/>
      <dgm:t>
        <a:bodyPr/>
        <a:lstStyle/>
        <a:p>
          <a:pPr latinLnBrk="1"/>
          <a:r>
            <a:rPr lang="ko-KR" altLang="en-US" sz="1050" b="1" dirty="0" smtClean="0"/>
            <a:t>설비</a:t>
          </a:r>
          <a:endParaRPr lang="en-US" altLang="ko-KR" sz="1050" b="1" dirty="0" smtClean="0"/>
        </a:p>
        <a:p>
          <a:pPr latinLnBrk="1"/>
          <a:r>
            <a:rPr lang="ko-KR" altLang="en-US" sz="1050" b="1" dirty="0" err="1" smtClean="0"/>
            <a:t>이상검수</a:t>
          </a:r>
          <a:endParaRPr lang="ko-KR" altLang="en-US" sz="1050" b="1" dirty="0"/>
        </a:p>
      </dgm:t>
    </dgm:pt>
    <dgm:pt modelId="{E037308C-A458-49E5-9FEC-2B6C1917C2AA}" type="parTrans" cxnId="{274302C6-CF29-4559-8F35-C193341D26BE}">
      <dgm:prSet/>
      <dgm:spPr/>
      <dgm:t>
        <a:bodyPr/>
        <a:lstStyle/>
        <a:p>
          <a:pPr latinLnBrk="1"/>
          <a:endParaRPr lang="ko-KR" altLang="en-US" sz="1800"/>
        </a:p>
      </dgm:t>
    </dgm:pt>
    <dgm:pt modelId="{588DC394-2C23-47A7-B8DF-39ACFECDB2FA}" type="sibTrans" cxnId="{274302C6-CF29-4559-8F35-C193341D26BE}">
      <dgm:prSet/>
      <dgm:spPr/>
      <dgm:t>
        <a:bodyPr/>
        <a:lstStyle/>
        <a:p>
          <a:pPr latinLnBrk="1"/>
          <a:endParaRPr lang="ko-KR" altLang="en-US" sz="1800"/>
        </a:p>
      </dgm:t>
    </dgm:pt>
    <dgm:pt modelId="{CD85BFAF-E8AB-4B52-8724-18FA3BFF364C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PM/BM</a:t>
          </a:r>
          <a:endParaRPr lang="ko-KR" altLang="en-US" sz="1000" b="1" dirty="0"/>
        </a:p>
      </dgm:t>
    </dgm:pt>
    <dgm:pt modelId="{B3591F24-7FAB-4D15-9FF5-8B78131597EA}" type="parTrans" cxnId="{A5042976-42F7-4C0F-BC11-E75C25BEC507}">
      <dgm:prSet/>
      <dgm:spPr/>
      <dgm:t>
        <a:bodyPr/>
        <a:lstStyle/>
        <a:p>
          <a:pPr latinLnBrk="1"/>
          <a:endParaRPr lang="ko-KR" altLang="en-US" sz="1800"/>
        </a:p>
      </dgm:t>
    </dgm:pt>
    <dgm:pt modelId="{D2060DC3-B0E2-4199-8450-003BFF2B88A6}" type="sibTrans" cxnId="{A5042976-42F7-4C0F-BC11-E75C25BEC507}">
      <dgm:prSet/>
      <dgm:spPr/>
      <dgm:t>
        <a:bodyPr/>
        <a:lstStyle/>
        <a:p>
          <a:pPr latinLnBrk="1"/>
          <a:endParaRPr lang="ko-KR" altLang="en-US" sz="1800"/>
        </a:p>
      </dgm:t>
    </dgm:pt>
    <dgm:pt modelId="{3B28CB17-B89E-4D97-941D-A40AC50C8614}">
      <dgm:prSet phldrT="[텍스트]" custT="1"/>
      <dgm:spPr/>
      <dgm:t>
        <a:bodyPr/>
        <a:lstStyle/>
        <a:p>
          <a:pPr latinLnBrk="1"/>
          <a:r>
            <a:rPr lang="ko-KR" altLang="en-US" sz="1000" b="1" dirty="0" err="1" smtClean="0"/>
            <a:t>불량부품</a:t>
          </a:r>
          <a:r>
            <a:rPr lang="ko-KR" altLang="en-US" sz="1000" b="1" dirty="0" smtClean="0"/>
            <a:t>    개조</a:t>
          </a:r>
          <a:r>
            <a:rPr lang="en-US" altLang="ko-KR" sz="1000" b="1" dirty="0" smtClean="0"/>
            <a:t>/</a:t>
          </a:r>
          <a:r>
            <a:rPr lang="ko-KR" altLang="en-US" sz="1000" b="1" dirty="0" smtClean="0"/>
            <a:t>개선</a:t>
          </a:r>
          <a:endParaRPr lang="ko-KR" altLang="en-US" sz="1000" b="1" dirty="0"/>
        </a:p>
      </dgm:t>
    </dgm:pt>
    <dgm:pt modelId="{DE23B54A-443C-49BE-A1FB-A8D92DA6DD1D}" type="parTrans" cxnId="{4B44DD1A-7E14-4DCD-A1EA-D78D340D7D87}">
      <dgm:prSet/>
      <dgm:spPr/>
      <dgm:t>
        <a:bodyPr/>
        <a:lstStyle/>
        <a:p>
          <a:pPr latinLnBrk="1"/>
          <a:endParaRPr lang="ko-KR" altLang="en-US" sz="1800"/>
        </a:p>
      </dgm:t>
    </dgm:pt>
    <dgm:pt modelId="{0B07FF97-D0B9-42F7-B1C5-DFEED49EB835}" type="sibTrans" cxnId="{4B44DD1A-7E14-4DCD-A1EA-D78D340D7D87}">
      <dgm:prSet/>
      <dgm:spPr/>
      <dgm:t>
        <a:bodyPr/>
        <a:lstStyle/>
        <a:p>
          <a:pPr latinLnBrk="1"/>
          <a:endParaRPr lang="ko-KR" altLang="en-US" sz="1800"/>
        </a:p>
      </dgm:t>
    </dgm:pt>
    <dgm:pt modelId="{D6A472E3-F708-4F04-BD02-A5B464730362}">
      <dgm:prSet phldrT="[텍스트]" custT="1"/>
      <dgm:spPr/>
      <dgm:t>
        <a:bodyPr/>
        <a:lstStyle/>
        <a:p>
          <a:pPr latinLnBrk="1"/>
          <a:r>
            <a:rPr lang="ko-KR" altLang="en-US" sz="1050" b="1" dirty="0" smtClean="0"/>
            <a:t>불량</a:t>
          </a:r>
          <a:endParaRPr lang="en-US" altLang="ko-KR" sz="1050" b="1" dirty="0" smtClean="0"/>
        </a:p>
        <a:p>
          <a:pPr latinLnBrk="1"/>
          <a:r>
            <a:rPr lang="ko-KR" altLang="en-US" sz="1050" b="1" dirty="0" err="1" smtClean="0"/>
            <a:t>조기감지</a:t>
          </a:r>
          <a:endParaRPr lang="ko-KR" altLang="en-US" sz="1050" b="1" dirty="0"/>
        </a:p>
      </dgm:t>
    </dgm:pt>
    <dgm:pt modelId="{F7050A39-BF70-4D66-B5BB-72E4AF8A4EBF}" type="parTrans" cxnId="{435820CC-E532-480E-A1C8-7F3CD1032370}">
      <dgm:prSet/>
      <dgm:spPr/>
      <dgm:t>
        <a:bodyPr/>
        <a:lstStyle/>
        <a:p>
          <a:pPr latinLnBrk="1"/>
          <a:endParaRPr lang="ko-KR" altLang="en-US" sz="1800"/>
        </a:p>
      </dgm:t>
    </dgm:pt>
    <dgm:pt modelId="{9BF07EA5-52A6-4670-9CD5-B01165C39EC3}" type="sibTrans" cxnId="{435820CC-E532-480E-A1C8-7F3CD1032370}">
      <dgm:prSet/>
      <dgm:spPr/>
      <dgm:t>
        <a:bodyPr/>
        <a:lstStyle/>
        <a:p>
          <a:pPr latinLnBrk="1"/>
          <a:endParaRPr lang="ko-KR" altLang="en-US" sz="1800"/>
        </a:p>
      </dgm:t>
    </dgm:pt>
    <dgm:pt modelId="{CECEE5D5-AEEE-434F-83E5-0C17EE6A74A5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 Attack </a:t>
          </a:r>
          <a:r>
            <a:rPr lang="ko-KR" altLang="en-US" sz="1000" b="1" dirty="0" smtClean="0"/>
            <a:t>최소화</a:t>
          </a:r>
          <a:endParaRPr lang="ko-KR" altLang="en-US" sz="1000" b="1" dirty="0"/>
        </a:p>
      </dgm:t>
    </dgm:pt>
    <dgm:pt modelId="{747D5569-983F-4FF8-A9DA-F0A345A4A4A9}" type="parTrans" cxnId="{313A811A-4678-4C55-A414-88C7EAEB3E41}">
      <dgm:prSet/>
      <dgm:spPr/>
      <dgm:t>
        <a:bodyPr/>
        <a:lstStyle/>
        <a:p>
          <a:pPr latinLnBrk="1"/>
          <a:endParaRPr lang="ko-KR" altLang="en-US" sz="1800"/>
        </a:p>
      </dgm:t>
    </dgm:pt>
    <dgm:pt modelId="{419B9E04-3346-4096-9710-4AA143CE70B5}" type="sibTrans" cxnId="{313A811A-4678-4C55-A414-88C7EAEB3E41}">
      <dgm:prSet/>
      <dgm:spPr/>
      <dgm:t>
        <a:bodyPr/>
        <a:lstStyle/>
        <a:p>
          <a:pPr latinLnBrk="1"/>
          <a:endParaRPr lang="ko-KR" altLang="en-US" sz="1800"/>
        </a:p>
      </dgm:t>
    </dgm:pt>
    <dgm:pt modelId="{13D6F169-8C79-4F3D-925A-F43E3EE1B6C3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 관리 </a:t>
          </a:r>
          <a:r>
            <a:rPr lang="en-US" altLang="ko-KR" sz="1000" b="1" dirty="0" smtClean="0"/>
            <a:t>Spec </a:t>
          </a:r>
          <a:r>
            <a:rPr lang="ko-KR" altLang="en-US" sz="1000" b="1" dirty="0" smtClean="0"/>
            <a:t>강화</a:t>
          </a:r>
          <a:endParaRPr lang="ko-KR" altLang="en-US" sz="1000" b="1" dirty="0"/>
        </a:p>
      </dgm:t>
    </dgm:pt>
    <dgm:pt modelId="{65C2C60D-4AFB-4D97-8A6A-A2C22DACFFC3}" type="parTrans" cxnId="{301BC207-7B47-43BF-BD24-6E0C8CCA1EFF}">
      <dgm:prSet/>
      <dgm:spPr/>
      <dgm:t>
        <a:bodyPr/>
        <a:lstStyle/>
        <a:p>
          <a:pPr latinLnBrk="1"/>
          <a:endParaRPr lang="ko-KR" altLang="en-US" sz="1800"/>
        </a:p>
      </dgm:t>
    </dgm:pt>
    <dgm:pt modelId="{FA1EB8A4-A535-461E-A546-CA59622272C3}" type="sibTrans" cxnId="{301BC207-7B47-43BF-BD24-6E0C8CCA1EFF}">
      <dgm:prSet/>
      <dgm:spPr/>
      <dgm:t>
        <a:bodyPr/>
        <a:lstStyle/>
        <a:p>
          <a:pPr latinLnBrk="1"/>
          <a:endParaRPr lang="ko-KR" altLang="en-US" sz="1800"/>
        </a:p>
      </dgm:t>
    </dgm:pt>
    <dgm:pt modelId="{27880A52-9F76-45CA-9642-E951229F0243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이상 판단</a:t>
          </a:r>
          <a:endParaRPr lang="ko-KR" altLang="en-US" sz="1000" b="1" dirty="0"/>
        </a:p>
      </dgm:t>
    </dgm:pt>
    <dgm:pt modelId="{8A56BEEA-A4FB-42F9-BCE3-DA9D92B7AA9B}" type="parTrans" cxnId="{AB7A7051-F562-4BB9-94AA-50DFEEB819EA}">
      <dgm:prSet/>
      <dgm:spPr/>
      <dgm:t>
        <a:bodyPr/>
        <a:lstStyle/>
        <a:p>
          <a:pPr latinLnBrk="1"/>
          <a:endParaRPr lang="ko-KR" altLang="en-US" sz="1800"/>
        </a:p>
      </dgm:t>
    </dgm:pt>
    <dgm:pt modelId="{67FA066D-7254-4819-90CF-FA1B6EA2A8AD}" type="sibTrans" cxnId="{AB7A7051-F562-4BB9-94AA-50DFEEB819EA}">
      <dgm:prSet/>
      <dgm:spPr/>
      <dgm:t>
        <a:bodyPr/>
        <a:lstStyle/>
        <a:p>
          <a:pPr latinLnBrk="1"/>
          <a:endParaRPr lang="ko-KR" altLang="en-US" sz="1800"/>
        </a:p>
      </dgm:t>
    </dgm:pt>
    <dgm:pt modelId="{83A84A42-02F5-4C50-ABA8-4C5B584161B1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혐의설비검출</a:t>
          </a:r>
          <a:endParaRPr lang="ko-KR" altLang="en-US" sz="1000" b="1" dirty="0"/>
        </a:p>
      </dgm:t>
    </dgm:pt>
    <dgm:pt modelId="{C92E713B-3866-4A19-8077-03E47FCC4147}" type="parTrans" cxnId="{D6E06B91-931F-43FA-AB2B-6692E5D16A35}">
      <dgm:prSet/>
      <dgm:spPr/>
      <dgm:t>
        <a:bodyPr/>
        <a:lstStyle/>
        <a:p>
          <a:pPr latinLnBrk="1"/>
          <a:endParaRPr lang="ko-KR" altLang="en-US" sz="1800"/>
        </a:p>
      </dgm:t>
    </dgm:pt>
    <dgm:pt modelId="{AC2E5A98-4561-4D96-A321-2419901C3D37}" type="sibTrans" cxnId="{D6E06B91-931F-43FA-AB2B-6692E5D16A35}">
      <dgm:prSet/>
      <dgm:spPr/>
      <dgm:t>
        <a:bodyPr/>
        <a:lstStyle/>
        <a:p>
          <a:pPr latinLnBrk="1"/>
          <a:endParaRPr lang="ko-KR" altLang="en-US" sz="1800"/>
        </a:p>
      </dgm:t>
    </dgm:pt>
    <dgm:pt modelId="{166434C3-386A-4665-8D9B-71FF9B8FECDE}" type="pres">
      <dgm:prSet presAssocID="{F4780FC2-1FE7-4C8B-B7C1-80245E3EAD9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E5D3FF-034D-4ECF-B158-4CA14D497F1C}" type="pres">
      <dgm:prSet presAssocID="{423807BB-E5ED-4EEF-AF5F-C49BC24156CB}" presName="compNode" presStyleCnt="0"/>
      <dgm:spPr/>
    </dgm:pt>
    <dgm:pt modelId="{D8DA302B-EF3B-49D9-8683-C695BC58D8F7}" type="pres">
      <dgm:prSet presAssocID="{423807BB-E5ED-4EEF-AF5F-C49BC24156CB}" presName="noGeometry" presStyleCnt="0"/>
      <dgm:spPr/>
    </dgm:pt>
    <dgm:pt modelId="{9B8537F3-A587-4970-A763-F4E7EFA8B664}" type="pres">
      <dgm:prSet presAssocID="{423807BB-E5ED-4EEF-AF5F-C49BC24156CB}" presName="childTextVisible" presStyleLbl="bgAccFollowNode1" presStyleIdx="0" presStyleCnt="3" custScaleX="11335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012E64-52FC-43F3-848F-8E812E1C1434}" type="pres">
      <dgm:prSet presAssocID="{423807BB-E5ED-4EEF-AF5F-C49BC24156CB}" presName="childTextHidden" presStyleLbl="bgAccFollow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7DCA6D7-3191-4140-8A5F-C5D60041DE0E}" type="pres">
      <dgm:prSet presAssocID="{423807BB-E5ED-4EEF-AF5F-C49BC24156CB}" presName="parentText" presStyleLbl="node1" presStyleIdx="0" presStyleCnt="3" custScaleX="88079" custLinFactNeighborX="-845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588A01-BF99-4E4E-8EA5-4D8DFB2B2F4F}" type="pres">
      <dgm:prSet presAssocID="{423807BB-E5ED-4EEF-AF5F-C49BC24156CB}" presName="aSpace" presStyleCnt="0"/>
      <dgm:spPr/>
    </dgm:pt>
    <dgm:pt modelId="{A398F55E-8AE2-4034-B8F1-B8E0DFF8110A}" type="pres">
      <dgm:prSet presAssocID="{E74835B8-0823-4F49-A9B9-D8CF75550D44}" presName="compNode" presStyleCnt="0"/>
      <dgm:spPr/>
    </dgm:pt>
    <dgm:pt modelId="{EAF3C477-F23E-4C2C-BED4-DD9C755FC899}" type="pres">
      <dgm:prSet presAssocID="{E74835B8-0823-4F49-A9B9-D8CF75550D44}" presName="noGeometry" presStyleCnt="0"/>
      <dgm:spPr/>
    </dgm:pt>
    <dgm:pt modelId="{8FBA38E5-0E11-47DD-8B9D-9544A2D1E9AF}" type="pres">
      <dgm:prSet presAssocID="{E74835B8-0823-4F49-A9B9-D8CF75550D44}" presName="childTextVisible" presStyleLbl="bgAccFollowNode1" presStyleIdx="1" presStyleCnt="3" custScaleX="111417" custLinFactNeighborX="-17294" custLinFactNeighborY="-50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1354F-9FAB-4A0E-9D07-C75370FCEB87}" type="pres">
      <dgm:prSet presAssocID="{E74835B8-0823-4F49-A9B9-D8CF75550D44}" presName="childTextHidden" presStyleLbl="bgAccFollow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769E7AF-C90A-4126-8DC6-A2F8137157E5}" type="pres">
      <dgm:prSet presAssocID="{E74835B8-0823-4F49-A9B9-D8CF75550D44}" presName="parentText" presStyleLbl="node1" presStyleIdx="1" presStyleCnt="3" custLinFactNeighborX="-51032" custLinFactNeighborY="-622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2ABCFC-D40B-4E8A-95CC-F120C6A47C65}" type="pres">
      <dgm:prSet presAssocID="{E74835B8-0823-4F49-A9B9-D8CF75550D44}" presName="aSpace" presStyleCnt="0"/>
      <dgm:spPr/>
    </dgm:pt>
    <dgm:pt modelId="{C2E0F0D2-96CF-4A54-9E6C-2F9DA0CBFFCF}" type="pres">
      <dgm:prSet presAssocID="{D6A472E3-F708-4F04-BD02-A5B464730362}" presName="compNode" presStyleCnt="0"/>
      <dgm:spPr/>
    </dgm:pt>
    <dgm:pt modelId="{6E027381-2486-4506-9CAD-48B131BBED4C}" type="pres">
      <dgm:prSet presAssocID="{D6A472E3-F708-4F04-BD02-A5B464730362}" presName="noGeometry" presStyleCnt="0"/>
      <dgm:spPr/>
    </dgm:pt>
    <dgm:pt modelId="{2501B82F-CFAA-469A-9D4F-3FA91F3E1CFB}" type="pres">
      <dgm:prSet presAssocID="{D6A472E3-F708-4F04-BD02-A5B464730362}" presName="childTextVisible" presStyleLbl="bgAccFollowNode1" presStyleIdx="2" presStyleCnt="3" custScaleX="133149" custLinFactNeighborX="-307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587983-73AA-4EF6-946B-2FDCFA1149A4}" type="pres">
      <dgm:prSet presAssocID="{D6A472E3-F708-4F04-BD02-A5B464730362}" presName="childTextHidden" presStyleLbl="bgAccFollow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1560C16-06F4-4E39-A7F5-5BEB75B26BF5}" type="pres">
      <dgm:prSet presAssocID="{D6A472E3-F708-4F04-BD02-A5B464730362}" presName="parentText" presStyleLbl="node1" presStyleIdx="2" presStyleCnt="3" custLinFactNeighborX="-7809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AC6319-816D-4668-BB5F-98CCE73EBB34}" type="presOf" srcId="{CD85BFAF-E8AB-4B52-8724-18FA3BFF364C}" destId="{A111354F-9FAB-4A0E-9D07-C75370FCEB87}" srcOrd="1" destOrd="0" presId="urn:microsoft.com/office/officeart/2005/8/layout/hProcess6"/>
    <dgm:cxn modelId="{2F47B049-72F9-440A-80C7-0765EBAFB507}" type="presOf" srcId="{E74835B8-0823-4F49-A9B9-D8CF75550D44}" destId="{C769E7AF-C90A-4126-8DC6-A2F8137157E5}" srcOrd="0" destOrd="0" presId="urn:microsoft.com/office/officeart/2005/8/layout/hProcess6"/>
    <dgm:cxn modelId="{B3744978-CA4D-44B1-9CBC-02DB0D41A954}" type="presOf" srcId="{3B28CB17-B89E-4D97-941D-A40AC50C8614}" destId="{8FBA38E5-0E11-47DD-8B9D-9544A2D1E9AF}" srcOrd="0" destOrd="1" presId="urn:microsoft.com/office/officeart/2005/8/layout/hProcess6"/>
    <dgm:cxn modelId="{1D95D73F-59E2-4201-8C9A-D70FA66E4A68}" srcId="{423807BB-E5ED-4EEF-AF5F-C49BC24156CB}" destId="{16515EF6-BF16-4BC2-9B37-D92AC8FFF9AE}" srcOrd="0" destOrd="0" parTransId="{3BEDBFA5-A591-4283-9458-1CCE9BC4F20B}" sibTransId="{620DFB20-D820-4029-AC9D-9ED80A899D56}"/>
    <dgm:cxn modelId="{D6E06B91-931F-43FA-AB2B-6692E5D16A35}" srcId="{423807BB-E5ED-4EEF-AF5F-C49BC24156CB}" destId="{83A84A42-02F5-4C50-ABA8-4C5B584161B1}" srcOrd="2" destOrd="0" parTransId="{C92E713B-3866-4A19-8077-03E47FCC4147}" sibTransId="{AC2E5A98-4561-4D96-A321-2419901C3D37}"/>
    <dgm:cxn modelId="{E65DEBD4-B1E4-4E36-9A4F-C24C4BD0C196}" srcId="{F4780FC2-1FE7-4C8B-B7C1-80245E3EAD97}" destId="{423807BB-E5ED-4EEF-AF5F-C49BC24156CB}" srcOrd="0" destOrd="0" parTransId="{46CE0A73-65B7-46C0-88A7-4CFF2435C390}" sibTransId="{9CC59A5F-5502-488E-991F-4128E720517D}"/>
    <dgm:cxn modelId="{D4055A9F-4182-409C-A1C5-C04D5044397D}" type="presOf" srcId="{423807BB-E5ED-4EEF-AF5F-C49BC24156CB}" destId="{C7DCA6D7-3191-4140-8A5F-C5D60041DE0E}" srcOrd="0" destOrd="0" presId="urn:microsoft.com/office/officeart/2005/8/layout/hProcess6"/>
    <dgm:cxn modelId="{D806C597-C78B-427A-B9A9-498DBD6A33D6}" type="presOf" srcId="{CECEE5D5-AEEE-434F-83E5-0C17EE6A74A5}" destId="{2501B82F-CFAA-469A-9D4F-3FA91F3E1CFB}" srcOrd="0" destOrd="0" presId="urn:microsoft.com/office/officeart/2005/8/layout/hProcess6"/>
    <dgm:cxn modelId="{F6A4BA7C-EA44-4096-8F20-222E549BD7FF}" type="presOf" srcId="{16515EF6-BF16-4BC2-9B37-D92AC8FFF9AE}" destId="{7E012E64-52FC-43F3-848F-8E812E1C1434}" srcOrd="1" destOrd="0" presId="urn:microsoft.com/office/officeart/2005/8/layout/hProcess6"/>
    <dgm:cxn modelId="{2EFF03DE-F19A-4559-9890-CB150D105F6A}" type="presOf" srcId="{F4780FC2-1FE7-4C8B-B7C1-80245E3EAD97}" destId="{166434C3-386A-4665-8D9B-71FF9B8FECDE}" srcOrd="0" destOrd="0" presId="urn:microsoft.com/office/officeart/2005/8/layout/hProcess6"/>
    <dgm:cxn modelId="{8D062FF1-6930-4339-8AD4-401271162453}" type="presOf" srcId="{CD85BFAF-E8AB-4B52-8724-18FA3BFF364C}" destId="{8FBA38E5-0E11-47DD-8B9D-9544A2D1E9AF}" srcOrd="0" destOrd="0" presId="urn:microsoft.com/office/officeart/2005/8/layout/hProcess6"/>
    <dgm:cxn modelId="{2DC6BFB5-E83C-44F6-83FE-3731B1F49FDF}" type="presOf" srcId="{13D6F169-8C79-4F3D-925A-F43E3EE1B6C3}" destId="{FA587983-73AA-4EF6-946B-2FDCFA1149A4}" srcOrd="1" destOrd="1" presId="urn:microsoft.com/office/officeart/2005/8/layout/hProcess6"/>
    <dgm:cxn modelId="{4B44DD1A-7E14-4DCD-A1EA-D78D340D7D87}" srcId="{E74835B8-0823-4F49-A9B9-D8CF75550D44}" destId="{3B28CB17-B89E-4D97-941D-A40AC50C8614}" srcOrd="1" destOrd="0" parTransId="{DE23B54A-443C-49BE-A1FB-A8D92DA6DD1D}" sibTransId="{0B07FF97-D0B9-42F7-B1C5-DFEED49EB835}"/>
    <dgm:cxn modelId="{0F6D4844-CE76-4F9B-B61D-62CCA79B7641}" type="presOf" srcId="{CECEE5D5-AEEE-434F-83E5-0C17EE6A74A5}" destId="{FA587983-73AA-4EF6-946B-2FDCFA1149A4}" srcOrd="1" destOrd="0" presId="urn:microsoft.com/office/officeart/2005/8/layout/hProcess6"/>
    <dgm:cxn modelId="{A5042976-42F7-4C0F-BC11-E75C25BEC507}" srcId="{E74835B8-0823-4F49-A9B9-D8CF75550D44}" destId="{CD85BFAF-E8AB-4B52-8724-18FA3BFF364C}" srcOrd="0" destOrd="0" parTransId="{B3591F24-7FAB-4D15-9FF5-8B78131597EA}" sibTransId="{D2060DC3-B0E2-4199-8450-003BFF2B88A6}"/>
    <dgm:cxn modelId="{04108735-23BE-4D34-89CF-2E009DC15EE1}" type="presOf" srcId="{D6A472E3-F708-4F04-BD02-A5B464730362}" destId="{91560C16-06F4-4E39-A7F5-5BEB75B26BF5}" srcOrd="0" destOrd="0" presId="urn:microsoft.com/office/officeart/2005/8/layout/hProcess6"/>
    <dgm:cxn modelId="{6274674F-D9F2-456B-9E1F-3FFF8FFA211B}" type="presOf" srcId="{83A84A42-02F5-4C50-ABA8-4C5B584161B1}" destId="{7E012E64-52FC-43F3-848F-8E812E1C1434}" srcOrd="1" destOrd="2" presId="urn:microsoft.com/office/officeart/2005/8/layout/hProcess6"/>
    <dgm:cxn modelId="{274302C6-CF29-4559-8F35-C193341D26BE}" srcId="{F4780FC2-1FE7-4C8B-B7C1-80245E3EAD97}" destId="{E74835B8-0823-4F49-A9B9-D8CF75550D44}" srcOrd="1" destOrd="0" parTransId="{E037308C-A458-49E5-9FEC-2B6C1917C2AA}" sibTransId="{588DC394-2C23-47A7-B8DF-39ACFECDB2FA}"/>
    <dgm:cxn modelId="{B05FFFF6-429D-4DF8-92CF-960DAB1AD696}" type="presOf" srcId="{27880A52-9F76-45CA-9642-E951229F0243}" destId="{7E012E64-52FC-43F3-848F-8E812E1C1434}" srcOrd="1" destOrd="1" presId="urn:microsoft.com/office/officeart/2005/8/layout/hProcess6"/>
    <dgm:cxn modelId="{D8BFE2EB-405B-43DE-8C2C-E00F319BD4C9}" type="presOf" srcId="{83A84A42-02F5-4C50-ABA8-4C5B584161B1}" destId="{9B8537F3-A587-4970-A763-F4E7EFA8B664}" srcOrd="0" destOrd="2" presId="urn:microsoft.com/office/officeart/2005/8/layout/hProcess6"/>
    <dgm:cxn modelId="{435820CC-E532-480E-A1C8-7F3CD1032370}" srcId="{F4780FC2-1FE7-4C8B-B7C1-80245E3EAD97}" destId="{D6A472E3-F708-4F04-BD02-A5B464730362}" srcOrd="2" destOrd="0" parTransId="{F7050A39-BF70-4D66-B5BB-72E4AF8A4EBF}" sibTransId="{9BF07EA5-52A6-4670-9CD5-B01165C39EC3}"/>
    <dgm:cxn modelId="{228E7D59-6382-4EF2-99A1-F659D8B0334A}" type="presOf" srcId="{13D6F169-8C79-4F3D-925A-F43E3EE1B6C3}" destId="{2501B82F-CFAA-469A-9D4F-3FA91F3E1CFB}" srcOrd="0" destOrd="1" presId="urn:microsoft.com/office/officeart/2005/8/layout/hProcess6"/>
    <dgm:cxn modelId="{C837B5F4-4A6C-4268-96A6-8DE52403D310}" type="presOf" srcId="{3B28CB17-B89E-4D97-941D-A40AC50C8614}" destId="{A111354F-9FAB-4A0E-9D07-C75370FCEB87}" srcOrd="1" destOrd="1" presId="urn:microsoft.com/office/officeart/2005/8/layout/hProcess6"/>
    <dgm:cxn modelId="{C0A306F1-1098-4A9B-87F2-9BE769538F8E}" type="presOf" srcId="{27880A52-9F76-45CA-9642-E951229F0243}" destId="{9B8537F3-A587-4970-A763-F4E7EFA8B664}" srcOrd="0" destOrd="1" presId="urn:microsoft.com/office/officeart/2005/8/layout/hProcess6"/>
    <dgm:cxn modelId="{AB7A7051-F562-4BB9-94AA-50DFEEB819EA}" srcId="{423807BB-E5ED-4EEF-AF5F-C49BC24156CB}" destId="{27880A52-9F76-45CA-9642-E951229F0243}" srcOrd="1" destOrd="0" parTransId="{8A56BEEA-A4FB-42F9-BCE3-DA9D92B7AA9B}" sibTransId="{67FA066D-7254-4819-90CF-FA1B6EA2A8AD}"/>
    <dgm:cxn modelId="{093915AC-ED33-41C3-8D91-0A1F75EDCC14}" type="presOf" srcId="{16515EF6-BF16-4BC2-9B37-D92AC8FFF9AE}" destId="{9B8537F3-A587-4970-A763-F4E7EFA8B664}" srcOrd="0" destOrd="0" presId="urn:microsoft.com/office/officeart/2005/8/layout/hProcess6"/>
    <dgm:cxn modelId="{301BC207-7B47-43BF-BD24-6E0C8CCA1EFF}" srcId="{D6A472E3-F708-4F04-BD02-A5B464730362}" destId="{13D6F169-8C79-4F3D-925A-F43E3EE1B6C3}" srcOrd="1" destOrd="0" parTransId="{65C2C60D-4AFB-4D97-8A6A-A2C22DACFFC3}" sibTransId="{FA1EB8A4-A535-461E-A546-CA59622272C3}"/>
    <dgm:cxn modelId="{313A811A-4678-4C55-A414-88C7EAEB3E41}" srcId="{D6A472E3-F708-4F04-BD02-A5B464730362}" destId="{CECEE5D5-AEEE-434F-83E5-0C17EE6A74A5}" srcOrd="0" destOrd="0" parTransId="{747D5569-983F-4FF8-A9DA-F0A345A4A4A9}" sibTransId="{419B9E04-3346-4096-9710-4AA143CE70B5}"/>
    <dgm:cxn modelId="{A67C3F95-ADB9-44F8-A16E-4AD577AEE2A9}" type="presParOf" srcId="{166434C3-386A-4665-8D9B-71FF9B8FECDE}" destId="{71E5D3FF-034D-4ECF-B158-4CA14D497F1C}" srcOrd="0" destOrd="0" presId="urn:microsoft.com/office/officeart/2005/8/layout/hProcess6"/>
    <dgm:cxn modelId="{2058C59C-6D20-4D3B-9442-5683FC172005}" type="presParOf" srcId="{71E5D3FF-034D-4ECF-B158-4CA14D497F1C}" destId="{D8DA302B-EF3B-49D9-8683-C695BC58D8F7}" srcOrd="0" destOrd="0" presId="urn:microsoft.com/office/officeart/2005/8/layout/hProcess6"/>
    <dgm:cxn modelId="{591595AF-ABB5-488E-A06E-BF950B83B96F}" type="presParOf" srcId="{71E5D3FF-034D-4ECF-B158-4CA14D497F1C}" destId="{9B8537F3-A587-4970-A763-F4E7EFA8B664}" srcOrd="1" destOrd="0" presId="urn:microsoft.com/office/officeart/2005/8/layout/hProcess6"/>
    <dgm:cxn modelId="{473589B4-E252-44A3-AD16-79092A8337F5}" type="presParOf" srcId="{71E5D3FF-034D-4ECF-B158-4CA14D497F1C}" destId="{7E012E64-52FC-43F3-848F-8E812E1C1434}" srcOrd="2" destOrd="0" presId="urn:microsoft.com/office/officeart/2005/8/layout/hProcess6"/>
    <dgm:cxn modelId="{6CAC449F-D85D-4B4E-9C48-30E771A18830}" type="presParOf" srcId="{71E5D3FF-034D-4ECF-B158-4CA14D497F1C}" destId="{C7DCA6D7-3191-4140-8A5F-C5D60041DE0E}" srcOrd="3" destOrd="0" presId="urn:microsoft.com/office/officeart/2005/8/layout/hProcess6"/>
    <dgm:cxn modelId="{126128AB-3251-471D-88A6-BD24F6EB111E}" type="presParOf" srcId="{166434C3-386A-4665-8D9B-71FF9B8FECDE}" destId="{33588A01-BF99-4E4E-8EA5-4D8DFB2B2F4F}" srcOrd="1" destOrd="0" presId="urn:microsoft.com/office/officeart/2005/8/layout/hProcess6"/>
    <dgm:cxn modelId="{5241079D-DC8E-4E55-A72E-A63C80F1BDF3}" type="presParOf" srcId="{166434C3-386A-4665-8D9B-71FF9B8FECDE}" destId="{A398F55E-8AE2-4034-B8F1-B8E0DFF8110A}" srcOrd="2" destOrd="0" presId="urn:microsoft.com/office/officeart/2005/8/layout/hProcess6"/>
    <dgm:cxn modelId="{99DFBEBC-E003-4559-BF98-6DCFB49AE4C5}" type="presParOf" srcId="{A398F55E-8AE2-4034-B8F1-B8E0DFF8110A}" destId="{EAF3C477-F23E-4C2C-BED4-DD9C755FC899}" srcOrd="0" destOrd="0" presId="urn:microsoft.com/office/officeart/2005/8/layout/hProcess6"/>
    <dgm:cxn modelId="{8BE868C0-B428-4A26-AC3A-6ABA815FDA60}" type="presParOf" srcId="{A398F55E-8AE2-4034-B8F1-B8E0DFF8110A}" destId="{8FBA38E5-0E11-47DD-8B9D-9544A2D1E9AF}" srcOrd="1" destOrd="0" presId="urn:microsoft.com/office/officeart/2005/8/layout/hProcess6"/>
    <dgm:cxn modelId="{6EC9D6E7-861F-421A-84D3-19655BCD9E02}" type="presParOf" srcId="{A398F55E-8AE2-4034-B8F1-B8E0DFF8110A}" destId="{A111354F-9FAB-4A0E-9D07-C75370FCEB87}" srcOrd="2" destOrd="0" presId="urn:microsoft.com/office/officeart/2005/8/layout/hProcess6"/>
    <dgm:cxn modelId="{6C8EB657-68CE-465C-814D-7C707E5DD28A}" type="presParOf" srcId="{A398F55E-8AE2-4034-B8F1-B8E0DFF8110A}" destId="{C769E7AF-C90A-4126-8DC6-A2F8137157E5}" srcOrd="3" destOrd="0" presId="urn:microsoft.com/office/officeart/2005/8/layout/hProcess6"/>
    <dgm:cxn modelId="{127E8D52-43C2-4FF0-A267-4693BAA39712}" type="presParOf" srcId="{166434C3-386A-4665-8D9B-71FF9B8FECDE}" destId="{692ABCFC-D40B-4E8A-95CC-F120C6A47C65}" srcOrd="3" destOrd="0" presId="urn:microsoft.com/office/officeart/2005/8/layout/hProcess6"/>
    <dgm:cxn modelId="{BEA74E2C-AD84-4CDB-B46D-A9CE33B8C9F4}" type="presParOf" srcId="{166434C3-386A-4665-8D9B-71FF9B8FECDE}" destId="{C2E0F0D2-96CF-4A54-9E6C-2F9DA0CBFFCF}" srcOrd="4" destOrd="0" presId="urn:microsoft.com/office/officeart/2005/8/layout/hProcess6"/>
    <dgm:cxn modelId="{E462DF8C-1B35-489E-A6B8-89690914922D}" type="presParOf" srcId="{C2E0F0D2-96CF-4A54-9E6C-2F9DA0CBFFCF}" destId="{6E027381-2486-4506-9CAD-48B131BBED4C}" srcOrd="0" destOrd="0" presId="urn:microsoft.com/office/officeart/2005/8/layout/hProcess6"/>
    <dgm:cxn modelId="{07A6E7AA-D617-4ECF-AB63-686F6C1E4421}" type="presParOf" srcId="{C2E0F0D2-96CF-4A54-9E6C-2F9DA0CBFFCF}" destId="{2501B82F-CFAA-469A-9D4F-3FA91F3E1CFB}" srcOrd="1" destOrd="0" presId="urn:microsoft.com/office/officeart/2005/8/layout/hProcess6"/>
    <dgm:cxn modelId="{078B3611-E198-4474-A31B-E03C4AA5C406}" type="presParOf" srcId="{C2E0F0D2-96CF-4A54-9E6C-2F9DA0CBFFCF}" destId="{FA587983-73AA-4EF6-946B-2FDCFA1149A4}" srcOrd="2" destOrd="0" presId="urn:microsoft.com/office/officeart/2005/8/layout/hProcess6"/>
    <dgm:cxn modelId="{F57FBD27-D6C8-4B23-9026-2CAE48D53645}" type="presParOf" srcId="{C2E0F0D2-96CF-4A54-9E6C-2F9DA0CBFFCF}" destId="{91560C16-06F4-4E39-A7F5-5BEB75B26BF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537F3-A587-4970-A763-F4E7EFA8B664}">
      <dsp:nvSpPr>
        <dsp:cNvPr id="0" name=""/>
        <dsp:cNvSpPr/>
      </dsp:nvSpPr>
      <dsp:spPr>
        <a:xfrm>
          <a:off x="290280" y="80475"/>
          <a:ext cx="1772674" cy="13669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dirty="0" smtClean="0"/>
            <a:t>Defect </a:t>
          </a:r>
          <a:r>
            <a:rPr lang="ko-KR" altLang="en-US" sz="1000" b="1" kern="1200" dirty="0" smtClean="0"/>
            <a:t>분류</a:t>
          </a:r>
          <a:endParaRPr lang="ko-KR" altLang="en-US" sz="1000" b="1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dirty="0" smtClean="0"/>
            <a:t>이상 판단</a:t>
          </a:r>
          <a:endParaRPr lang="ko-KR" altLang="en-US" sz="1000" b="1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dirty="0" smtClean="0"/>
            <a:t>혐의설비검출</a:t>
          </a:r>
          <a:endParaRPr lang="ko-KR" altLang="en-US" sz="1000" b="1" kern="1200" dirty="0"/>
        </a:p>
      </dsp:txBody>
      <dsp:txXfrm>
        <a:off x="733449" y="285524"/>
        <a:ext cx="864178" cy="956894"/>
      </dsp:txXfrm>
    </dsp:sp>
    <dsp:sp modelId="{C7DCA6D7-3191-4140-8A5F-C5D60041DE0E}">
      <dsp:nvSpPr>
        <dsp:cNvPr id="0" name=""/>
        <dsp:cNvSpPr/>
      </dsp:nvSpPr>
      <dsp:spPr>
        <a:xfrm>
          <a:off x="0" y="373012"/>
          <a:ext cx="688707" cy="781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b="1" kern="1200" dirty="0" smtClean="0"/>
            <a:t>Wafer MAP</a:t>
          </a:r>
        </a:p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분석</a:t>
          </a:r>
          <a:endParaRPr lang="ko-KR" altLang="en-US" sz="1050" b="1" kern="1200" dirty="0"/>
        </a:p>
      </dsp:txBody>
      <dsp:txXfrm>
        <a:off x="100859" y="487521"/>
        <a:ext cx="486989" cy="552901"/>
      </dsp:txXfrm>
    </dsp:sp>
    <dsp:sp modelId="{8FBA38E5-0E11-47DD-8B9D-9544A2D1E9AF}">
      <dsp:nvSpPr>
        <dsp:cNvPr id="0" name=""/>
        <dsp:cNvSpPr/>
      </dsp:nvSpPr>
      <dsp:spPr>
        <a:xfrm>
          <a:off x="2191932" y="73627"/>
          <a:ext cx="1742382" cy="13669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dirty="0" smtClean="0"/>
            <a:t>PM/BM</a:t>
          </a:r>
          <a:endParaRPr lang="ko-KR" altLang="en-US" sz="1000" b="1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dirty="0" err="1" smtClean="0"/>
            <a:t>불량부품</a:t>
          </a:r>
          <a:r>
            <a:rPr lang="ko-KR" altLang="en-US" sz="1000" b="1" kern="1200" dirty="0" smtClean="0"/>
            <a:t>    개조</a:t>
          </a:r>
          <a:r>
            <a:rPr lang="en-US" altLang="ko-KR" sz="1000" b="1" kern="1200" dirty="0" smtClean="0"/>
            <a:t>/</a:t>
          </a:r>
          <a:r>
            <a:rPr lang="ko-KR" altLang="en-US" sz="1000" b="1" kern="1200" dirty="0" smtClean="0"/>
            <a:t>개선</a:t>
          </a:r>
          <a:endParaRPr lang="ko-KR" altLang="en-US" sz="1000" b="1" kern="1200" dirty="0"/>
        </a:p>
      </dsp:txBody>
      <dsp:txXfrm>
        <a:off x="2627528" y="278676"/>
        <a:ext cx="849412" cy="956894"/>
      </dsp:txXfrm>
    </dsp:sp>
    <dsp:sp modelId="{C769E7AF-C90A-4126-8DC6-A2F8137157E5}">
      <dsp:nvSpPr>
        <dsp:cNvPr id="0" name=""/>
        <dsp:cNvSpPr/>
      </dsp:nvSpPr>
      <dsp:spPr>
        <a:xfrm>
          <a:off x="1761665" y="324376"/>
          <a:ext cx="781919" cy="781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설비</a:t>
          </a:r>
          <a:endParaRPr lang="en-US" altLang="ko-KR" sz="1050" b="1" kern="1200" dirty="0" smtClean="0"/>
        </a:p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err="1" smtClean="0"/>
            <a:t>이상검수</a:t>
          </a:r>
          <a:endParaRPr lang="ko-KR" altLang="en-US" sz="1050" b="1" kern="1200" dirty="0"/>
        </a:p>
      </dsp:txBody>
      <dsp:txXfrm>
        <a:off x="1876174" y="438885"/>
        <a:ext cx="552901" cy="552901"/>
      </dsp:txXfrm>
    </dsp:sp>
    <dsp:sp modelId="{2501B82F-CFAA-469A-9D4F-3FA91F3E1CFB}">
      <dsp:nvSpPr>
        <dsp:cNvPr id="0" name=""/>
        <dsp:cNvSpPr/>
      </dsp:nvSpPr>
      <dsp:spPr>
        <a:xfrm>
          <a:off x="3953855" y="80475"/>
          <a:ext cx="2082236" cy="13669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b="1" kern="1200" dirty="0" smtClean="0"/>
            <a:t> Attack </a:t>
          </a:r>
          <a:r>
            <a:rPr lang="ko-KR" altLang="en-US" sz="1000" b="1" kern="1200" dirty="0" smtClean="0"/>
            <a:t>최소화</a:t>
          </a:r>
          <a:endParaRPr lang="ko-KR" altLang="en-US" sz="1000" b="1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b="1" kern="1200" dirty="0" smtClean="0"/>
            <a:t> 관리 </a:t>
          </a:r>
          <a:r>
            <a:rPr lang="en-US" altLang="ko-KR" sz="1000" b="1" kern="1200" dirty="0" smtClean="0"/>
            <a:t>Spec </a:t>
          </a:r>
          <a:r>
            <a:rPr lang="ko-KR" altLang="en-US" sz="1000" b="1" kern="1200" dirty="0" smtClean="0"/>
            <a:t>강화</a:t>
          </a:r>
          <a:endParaRPr lang="ko-KR" altLang="en-US" sz="1000" b="1" kern="1200" dirty="0"/>
        </a:p>
      </dsp:txBody>
      <dsp:txXfrm>
        <a:off x="4474414" y="285524"/>
        <a:ext cx="1083230" cy="956894"/>
      </dsp:txXfrm>
    </dsp:sp>
    <dsp:sp modelId="{91560C16-06F4-4E39-A7F5-5BEB75B26BF5}">
      <dsp:nvSpPr>
        <dsp:cNvPr id="0" name=""/>
        <dsp:cNvSpPr/>
      </dsp:nvSpPr>
      <dsp:spPr>
        <a:xfrm>
          <a:off x="3691881" y="373012"/>
          <a:ext cx="781919" cy="7819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불량</a:t>
          </a:r>
          <a:endParaRPr lang="en-US" altLang="ko-KR" sz="1050" b="1" kern="1200" dirty="0" smtClean="0"/>
        </a:p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err="1" smtClean="0"/>
            <a:t>조기감지</a:t>
          </a:r>
          <a:endParaRPr lang="ko-KR" altLang="en-US" sz="1050" b="1" kern="1200" dirty="0"/>
        </a:p>
      </dsp:txBody>
      <dsp:txXfrm>
        <a:off x="3806390" y="487521"/>
        <a:ext cx="552901" cy="552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C9555-E0BB-40D6-8E08-2853EA699241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2D0CA-CD24-4539-A5B7-033A10A73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9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70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8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1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3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5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8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6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3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09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2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3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F859F-CF65-4B20-8EAD-4E56D283646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FD830-C31C-46D1-A4C7-ECDA5FC00B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27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gif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chart" Target="../charts/chart2.xml"/><Relationship Id="rId10" Type="http://schemas.openxmlformats.org/officeDocument/2006/relationships/image" Target="../media/image25.png"/><Relationship Id="rId4" Type="http://schemas.openxmlformats.org/officeDocument/2006/relationships/image" Target="../media/image20.jpe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gif"/><Relationship Id="rId7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gif"/><Relationship Id="rId7" Type="http://schemas.openxmlformats.org/officeDocument/2006/relationships/image" Target="../media/image3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7.gif"/><Relationship Id="rId7" Type="http://schemas.openxmlformats.org/officeDocument/2006/relationships/image" Target="../media/image3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gif"/><Relationship Id="rId7" Type="http://schemas.openxmlformats.org/officeDocument/2006/relationships/image" Target="../media/image3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20.jpe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44.png"/><Relationship Id="rId3" Type="http://schemas.openxmlformats.org/officeDocument/2006/relationships/image" Target="../media/image18.jpeg"/><Relationship Id="rId7" Type="http://schemas.openxmlformats.org/officeDocument/2006/relationships/image" Target="../media/image2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20.jpeg"/><Relationship Id="rId10" Type="http://schemas.openxmlformats.org/officeDocument/2006/relationships/image" Target="../media/image41.png"/><Relationship Id="rId4" Type="http://schemas.openxmlformats.org/officeDocument/2006/relationships/image" Target="../media/image27.gif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9.png"/><Relationship Id="rId3" Type="http://schemas.openxmlformats.org/officeDocument/2006/relationships/image" Target="../media/image27.gif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20.jpe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50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0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18.jpe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28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1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36.png"/><Relationship Id="rId18" Type="http://schemas.openxmlformats.org/officeDocument/2006/relationships/image" Target="../media/image69.png"/><Relationship Id="rId3" Type="http://schemas.openxmlformats.org/officeDocument/2006/relationships/image" Target="../media/image20.jpeg"/><Relationship Id="rId7" Type="http://schemas.openxmlformats.org/officeDocument/2006/relationships/diagramLayout" Target="../diagrams/layout1.xml"/><Relationship Id="rId12" Type="http://schemas.openxmlformats.org/officeDocument/2006/relationships/image" Target="../media/image64.png"/><Relationship Id="rId17" Type="http://schemas.openxmlformats.org/officeDocument/2006/relationships/image" Target="../media/image68.png"/><Relationship Id="rId2" Type="http://schemas.openxmlformats.org/officeDocument/2006/relationships/image" Target="../media/image18.jpe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63.png"/><Relationship Id="rId5" Type="http://schemas.openxmlformats.org/officeDocument/2006/relationships/image" Target="../media/image28.png"/><Relationship Id="rId15" Type="http://schemas.openxmlformats.org/officeDocument/2006/relationships/image" Target="../media/image66.png"/><Relationship Id="rId10" Type="http://schemas.microsoft.com/office/2007/relationships/diagramDrawing" Target="../diagrams/drawing1.xml"/><Relationship Id="rId19" Type="http://schemas.openxmlformats.org/officeDocument/2006/relationships/image" Target="../media/image50.gif"/><Relationship Id="rId4" Type="http://schemas.openxmlformats.org/officeDocument/2006/relationships/image" Target="../media/image19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6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5" y="154993"/>
            <a:ext cx="7244769" cy="6550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83215" y="3573016"/>
            <a:ext cx="3777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MY LITTLE DESIGN ROOM</a:t>
            </a:r>
          </a:p>
          <a:p>
            <a:pPr algn="dist"/>
            <a:r>
              <a:rPr lang="en-US" altLang="ko-KR" sz="1050" b="1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PRESENT</a:t>
            </a:r>
            <a:endParaRPr lang="ko-KR" altLang="en-US" sz="1050" b="1" dirty="0">
              <a:solidFill>
                <a:srgbClr val="FFC000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08" y="2544943"/>
            <a:ext cx="1243384" cy="8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">
        <p:fade/>
      </p:transition>
    </mc:Choice>
    <mc:Fallback xmlns="">
      <p:transition spd="med" advTm="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7" t="67547" r="11750" b="9617"/>
          <a:stretch/>
        </p:blipFill>
        <p:spPr bwMode="auto">
          <a:xfrm>
            <a:off x="6372200" y="5949280"/>
            <a:ext cx="2313542" cy="49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71" y="310962"/>
            <a:ext cx="1170562" cy="12005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228575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Wafer Failure Type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1772816"/>
            <a:ext cx="7539252" cy="37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55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71" y="310962"/>
            <a:ext cx="1170562" cy="12005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24577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Lot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불량 발생 유형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258283528"/>
              </p:ext>
            </p:extLst>
          </p:nvPr>
        </p:nvGraphicFramePr>
        <p:xfrm>
          <a:off x="1524000" y="1396999"/>
          <a:ext cx="5712296" cy="375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2915817" y="1122428"/>
            <a:ext cx="5772963" cy="5322611"/>
            <a:chOff x="2915817" y="1122428"/>
            <a:chExt cx="5772963" cy="5322611"/>
          </a:xfrm>
        </p:grpSpPr>
        <p:grpSp>
          <p:nvGrpSpPr>
            <p:cNvPr id="56" name="그룹 55"/>
            <p:cNvGrpSpPr/>
            <p:nvPr/>
          </p:nvGrpSpPr>
          <p:grpSpPr>
            <a:xfrm>
              <a:off x="2915817" y="1122428"/>
              <a:ext cx="5772963" cy="5322611"/>
              <a:chOff x="2915817" y="1122428"/>
              <a:chExt cx="5772963" cy="5322611"/>
            </a:xfrm>
          </p:grpSpPr>
          <p:pic>
            <p:nvPicPr>
              <p:cNvPr id="10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07" t="67547" r="11750" b="9617"/>
              <a:stretch/>
            </p:blipFill>
            <p:spPr bwMode="auto">
              <a:xfrm>
                <a:off x="6372200" y="5949280"/>
                <a:ext cx="2313542" cy="495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915817" y="4651209"/>
                <a:ext cx="57729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Cycle Fail – 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주기 불량 </a:t>
                </a:r>
                <a:r>
                  <a:rPr lang="en-US" altLang="ko-KR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(2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주기</a:t>
                </a:r>
                <a:r>
                  <a:rPr lang="en-US" altLang="ko-KR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 3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주기</a:t>
                </a:r>
                <a:r>
                  <a:rPr lang="en-US" altLang="ko-KR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 4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주기</a:t>
                </a:r>
                <a:r>
                  <a:rPr lang="en-US" altLang="ko-KR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)</a:t>
                </a:r>
                <a:endParaRPr lang="ko-KR" altLang="en-US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9872" y="1511647"/>
                <a:ext cx="1674027" cy="1282722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2915818" y="1122428"/>
                <a:ext cx="365015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 WF Fail - 1~3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매 </a:t>
                </a:r>
                <a:r>
                  <a:rPr lang="en-US" altLang="ko-KR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Fail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915817" y="2852936"/>
                <a:ext cx="57423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All WF Fail – </a:t>
                </a:r>
                <a:r>
                  <a:rPr lang="en-US" altLang="ko-KR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10</a:t>
                </a:r>
                <a:r>
                  <a:rPr lang="ko-KR" altLang="en-US" sz="16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매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이상 진행 된 </a:t>
                </a:r>
                <a:r>
                  <a:rPr lang="en-US" altLang="ko-KR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Lot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중 </a:t>
                </a:r>
                <a:r>
                  <a:rPr lang="en-US" altLang="ko-KR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All WF </a:t>
                </a:r>
                <a:r>
                  <a:rPr lang="ko-KR" altLang="en-US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불량</a:t>
                </a:r>
                <a:endParaRPr lang="en-US" altLang="ko-KR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3386057" y="5024142"/>
                <a:ext cx="2986143" cy="1357186"/>
                <a:chOff x="-13350768" y="-3462204"/>
                <a:chExt cx="10392232" cy="5505996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-8237277" y="-3437536"/>
                  <a:ext cx="5278741" cy="5481327"/>
                  <a:chOff x="297651" y="501922"/>
                  <a:chExt cx="5278741" cy="5481327"/>
                </a:xfrm>
              </p:grpSpPr>
              <p:pic>
                <p:nvPicPr>
                  <p:cNvPr id="47" name="그림 46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09375" y="501922"/>
                    <a:ext cx="5267017" cy="4365326"/>
                  </a:xfrm>
                  <a:prstGeom prst="rect">
                    <a:avLst/>
                  </a:prstGeom>
                </p:spPr>
              </p:pic>
              <p:sp>
                <p:nvSpPr>
                  <p:cNvPr id="48" name="직사각형 47"/>
                  <p:cNvSpPr/>
                  <p:nvPr/>
                </p:nvSpPr>
                <p:spPr>
                  <a:xfrm>
                    <a:off x="3537829" y="519505"/>
                    <a:ext cx="1011115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437325" y="1568585"/>
                    <a:ext cx="1011115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직사각형 49"/>
                  <p:cNvSpPr/>
                  <p:nvPr/>
                </p:nvSpPr>
                <p:spPr>
                  <a:xfrm>
                    <a:off x="1373458" y="2684585"/>
                    <a:ext cx="1011115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297651" y="3751248"/>
                    <a:ext cx="1011115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직사각형 51"/>
                  <p:cNvSpPr/>
                  <p:nvPr/>
                </p:nvSpPr>
                <p:spPr>
                  <a:xfrm>
                    <a:off x="4548944" y="3751248"/>
                    <a:ext cx="1011115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09375" y="4867249"/>
                    <a:ext cx="5267017" cy="1116000"/>
                  </a:xfrm>
                  <a:prstGeom prst="rect">
                    <a:avLst/>
                  </a:prstGeom>
                </p:spPr>
              </p:pic>
              <p:sp>
                <p:nvSpPr>
                  <p:cNvPr id="54" name="직사각형 53"/>
                  <p:cNvSpPr/>
                  <p:nvPr/>
                </p:nvSpPr>
                <p:spPr>
                  <a:xfrm>
                    <a:off x="3517509" y="4856712"/>
                    <a:ext cx="1011115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>
                  <a:off x="-13350768" y="-3462204"/>
                  <a:ext cx="4951984" cy="5505996"/>
                  <a:chOff x="-5669889" y="-350233"/>
                  <a:chExt cx="5734050" cy="5705475"/>
                </a:xfrm>
              </p:grpSpPr>
              <p:pic>
                <p:nvPicPr>
                  <p:cNvPr id="39" name="그림 38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-5669889" y="-350233"/>
                    <a:ext cx="5734050" cy="5705475"/>
                  </a:xfrm>
                  <a:prstGeom prst="rect">
                    <a:avLst/>
                  </a:prstGeom>
                </p:spPr>
              </p:pic>
              <p:sp>
                <p:nvSpPr>
                  <p:cNvPr id="40" name="직사각형 39"/>
                  <p:cNvSpPr/>
                  <p:nvPr/>
                </p:nvSpPr>
                <p:spPr>
                  <a:xfrm>
                    <a:off x="-1105413" y="773505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직사각형 40"/>
                  <p:cNvSpPr/>
                  <p:nvPr/>
                </p:nvSpPr>
                <p:spPr>
                  <a:xfrm>
                    <a:off x="-2210827" y="1912483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/>
                  <p:cNvSpPr/>
                  <p:nvPr/>
                </p:nvSpPr>
                <p:spPr>
                  <a:xfrm>
                    <a:off x="-4485815" y="1935225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-5630559" y="3028483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-3326401" y="3028483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-1052937" y="3064373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>
                    <a:off x="-4466827" y="4151026"/>
                    <a:ext cx="1105414" cy="11160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9872" y="3241807"/>
                <a:ext cx="1614045" cy="1421855"/>
              </a:xfrm>
              <a:prstGeom prst="rect">
                <a:avLst/>
              </a:prstGeom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4776196" y="2269806"/>
              <a:ext cx="290538" cy="2750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419871" y="3250480"/>
              <a:ext cx="1614045" cy="13637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13336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81481E-6 L -0.2783 -0.1219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24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4812" y="5304181"/>
            <a:ext cx="4514377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2 </a:t>
            </a:r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 패턴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3723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755576" y="1730143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19322"/>
            <a:ext cx="2341124" cy="2139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4608512" cy="897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5364088" y="3666324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8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88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포켓몬스터의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08715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3" name="직사각형 62"/>
          <p:cNvSpPr/>
          <p:nvPr/>
        </p:nvSpPr>
        <p:spPr>
          <a:xfrm>
            <a:off x="1081191" y="2110567"/>
            <a:ext cx="3995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Rectangular - 13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Zone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364983" y="2120092"/>
            <a:ext cx="3995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Ellipse -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 Zone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695940" y="2763046"/>
            <a:ext cx="2773680" cy="2178122"/>
            <a:chOff x="1547664" y="2015092"/>
            <a:chExt cx="2773680" cy="2178122"/>
          </a:xfrm>
        </p:grpSpPr>
        <p:sp>
          <p:nvSpPr>
            <p:cNvPr id="29" name="타원 28"/>
            <p:cNvSpPr/>
            <p:nvPr/>
          </p:nvSpPr>
          <p:spPr>
            <a:xfrm>
              <a:off x="1547664" y="2015093"/>
              <a:ext cx="2773680" cy="2178121"/>
            </a:xfrm>
            <a:prstGeom prst="ellipse">
              <a:avLst/>
            </a:prstGeom>
            <a:solidFill>
              <a:srgbClr val="5B9B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1884394" y="2297065"/>
              <a:ext cx="0" cy="16438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3343604" y="2442469"/>
              <a:ext cx="0" cy="133739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4020251" y="2015092"/>
              <a:ext cx="0" cy="21781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2551516" y="2453022"/>
              <a:ext cx="0" cy="132683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884394" y="2891492"/>
              <a:ext cx="21358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884394" y="3332213"/>
              <a:ext cx="21358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581656" y="3769308"/>
              <a:ext cx="2736304" cy="105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1581656" y="2442469"/>
              <a:ext cx="2736304" cy="105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1547664" y="2015093"/>
              <a:ext cx="2773680" cy="2178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628192" y="2441689"/>
            <a:ext cx="279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Strength -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Edge_Loc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4572555" y="2457920"/>
            <a:ext cx="38416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Strength –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Edge_Ring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Donut,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Center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92802" y="2746125"/>
            <a:ext cx="2773680" cy="2178121"/>
            <a:chOff x="6827520" y="914400"/>
            <a:chExt cx="3505200" cy="2265680"/>
          </a:xfrm>
        </p:grpSpPr>
        <p:sp>
          <p:nvSpPr>
            <p:cNvPr id="14" name="직사각형 13"/>
            <p:cNvSpPr/>
            <p:nvPr/>
          </p:nvSpPr>
          <p:spPr>
            <a:xfrm>
              <a:off x="6827520" y="914400"/>
              <a:ext cx="3505200" cy="22656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827520" y="914400"/>
              <a:ext cx="3505200" cy="2265680"/>
              <a:chOff x="6827520" y="914400"/>
              <a:chExt cx="4724400" cy="3230880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6827520" y="914400"/>
                <a:ext cx="4724400" cy="3230880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056120" y="1066800"/>
                <a:ext cx="4358640" cy="2926080"/>
              </a:xfrm>
              <a:prstGeom prst="ellipse">
                <a:avLst/>
              </a:prstGeom>
              <a:solidFill>
                <a:srgbClr val="81B2D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7249160" y="1219200"/>
                <a:ext cx="4008120" cy="2590800"/>
              </a:xfrm>
              <a:prstGeom prst="ellipse">
                <a:avLst/>
              </a:prstGeom>
              <a:solidFill>
                <a:srgbClr val="98C0E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7421880" y="1371600"/>
                <a:ext cx="3672840" cy="2225040"/>
              </a:xfrm>
              <a:prstGeom prst="ellipse">
                <a:avLst/>
              </a:prstGeom>
              <a:solidFill>
                <a:srgbClr val="A9CBE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574280" y="1524000"/>
                <a:ext cx="3322320" cy="1939290"/>
              </a:xfrm>
              <a:prstGeom prst="ellipse">
                <a:avLst/>
              </a:prstGeom>
              <a:solidFill>
                <a:srgbClr val="BCD6E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7726680" y="1676400"/>
                <a:ext cx="2971800" cy="1615440"/>
              </a:xfrm>
              <a:prstGeom prst="ellipse">
                <a:avLst/>
              </a:prstGeom>
              <a:solidFill>
                <a:srgbClr val="C6DC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7879080" y="1828800"/>
                <a:ext cx="2621280" cy="1295400"/>
              </a:xfrm>
              <a:prstGeom prst="ellipse">
                <a:avLst/>
              </a:prstGeom>
              <a:solidFill>
                <a:srgbClr val="D4E5F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061960" y="1981200"/>
                <a:ext cx="2240280" cy="975360"/>
              </a:xfrm>
              <a:prstGeom prst="ellipse">
                <a:avLst/>
              </a:prstGeom>
              <a:solidFill>
                <a:srgbClr val="E4EEF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183880" y="2133600"/>
                <a:ext cx="1965960" cy="685800"/>
              </a:xfrm>
              <a:prstGeom prst="ellipse">
                <a:avLst/>
              </a:prstGeom>
              <a:solidFill>
                <a:srgbClr val="EAF2F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8371840" y="2286000"/>
                <a:ext cx="1661160" cy="381000"/>
              </a:xfrm>
              <a:prstGeom prst="ellipse">
                <a:avLst/>
              </a:prstGeom>
              <a:solidFill>
                <a:srgbClr val="F2F7F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8" name="직사각형 67"/>
          <p:cNvSpPr/>
          <p:nvPr/>
        </p:nvSpPr>
        <p:spPr>
          <a:xfrm>
            <a:off x="755576" y="1196752"/>
            <a:ext cx="604527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Zonal </a:t>
            </a:r>
            <a:r>
              <a:rPr lang="en-US" altLang="ko-KR" sz="2000" b="1" dirty="0" smtClean="0"/>
              <a:t>Analysis</a:t>
            </a:r>
          </a:p>
          <a:p>
            <a:endParaRPr lang="en-US" altLang="ko-KR" sz="5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Zone </a:t>
            </a:r>
            <a:r>
              <a:rPr lang="ko-KR" altLang="en-US" sz="1600" b="1" dirty="0" smtClean="0"/>
              <a:t>별 </a:t>
            </a:r>
            <a:r>
              <a:rPr lang="en-US" altLang="ko-KR" sz="1600" b="1" dirty="0" smtClean="0"/>
              <a:t>Density (Fail Count / </a:t>
            </a:r>
            <a:r>
              <a:rPr lang="en-US" altLang="ko-KR" sz="1600" b="1" dirty="0" smtClean="0"/>
              <a:t>Normal </a:t>
            </a:r>
            <a:r>
              <a:rPr lang="en-US" altLang="ko-KR" sz="1600" b="1" dirty="0" smtClean="0"/>
              <a:t>Count)</a:t>
            </a:r>
            <a:endParaRPr lang="en-US" altLang="ko-KR" sz="1600" b="1" dirty="0"/>
          </a:p>
        </p:txBody>
      </p:sp>
      <p:sp>
        <p:nvSpPr>
          <p:cNvPr id="70" name="직사각형 69"/>
          <p:cNvSpPr/>
          <p:nvPr/>
        </p:nvSpPr>
        <p:spPr>
          <a:xfrm>
            <a:off x="2545896" y="5229200"/>
            <a:ext cx="6045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F64040"/>
                </a:solidFill>
              </a:rPr>
              <a:t>23 </a:t>
            </a:r>
            <a:r>
              <a:rPr lang="en-US" altLang="ko-KR" sz="1600" b="1" dirty="0" smtClean="0">
                <a:solidFill>
                  <a:srgbClr val="F64040"/>
                </a:solidFill>
              </a:rPr>
              <a:t>Features = 13 (Rectangular) + 10 (</a:t>
            </a:r>
            <a:r>
              <a:rPr lang="en-US" altLang="ko-KR" sz="1600" b="1" dirty="0">
                <a:solidFill>
                  <a:srgbClr val="F64040"/>
                </a:solidFill>
              </a:rPr>
              <a:t>Ellipse</a:t>
            </a:r>
            <a:r>
              <a:rPr lang="en-US" altLang="ko-KR" sz="1600" b="1" dirty="0" smtClean="0">
                <a:solidFill>
                  <a:srgbClr val="F64040"/>
                </a:solidFill>
              </a:rPr>
              <a:t>)</a:t>
            </a:r>
            <a:endParaRPr lang="en-US" altLang="ko-KR" sz="1600" b="1" dirty="0">
              <a:solidFill>
                <a:srgbClr val="F6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80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포켓몬스터의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08715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2411760" y="2152315"/>
            <a:ext cx="6124575" cy="3652949"/>
            <a:chOff x="2411760" y="2152315"/>
            <a:chExt cx="6124575" cy="365294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1760" y="4347939"/>
              <a:ext cx="6124575" cy="1457325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2499771" y="2152315"/>
              <a:ext cx="5029200" cy="2198186"/>
              <a:chOff x="2499771" y="1244816"/>
              <a:chExt cx="5029200" cy="2662261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9771" y="1525827"/>
                <a:ext cx="5029200" cy="2381250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4860032" y="1340768"/>
                <a:ext cx="1940818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919214" y="1244816"/>
                <a:ext cx="1940818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679673" y="1196752"/>
            <a:ext cx="785276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Radon Transform </a:t>
            </a:r>
          </a:p>
          <a:p>
            <a:endParaRPr lang="en-US" altLang="ko-KR" sz="5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0º ~ 180º</a:t>
            </a:r>
            <a:r>
              <a:rPr lang="ko-KR" altLang="en-US" sz="1600" b="1" dirty="0" smtClean="0"/>
              <a:t>로 스캔하면서 </a:t>
            </a:r>
            <a:r>
              <a:rPr lang="ko-KR" altLang="en-US" sz="1600" b="1" dirty="0" err="1" smtClean="0"/>
              <a:t>각도마다</a:t>
            </a:r>
            <a:r>
              <a:rPr lang="ko-KR" altLang="en-US" sz="1600" b="1" dirty="0" smtClean="0"/>
              <a:t> 중심축 기준으로 </a:t>
            </a:r>
            <a:r>
              <a:rPr lang="en-US" altLang="ko-KR" sz="1600" b="1" dirty="0" smtClean="0"/>
              <a:t>Fail</a:t>
            </a:r>
            <a:r>
              <a:rPr lang="ko-KR" altLang="en-US" sz="1600" b="1" dirty="0" smtClean="0"/>
              <a:t>에 대해 명암으로 시각화</a:t>
            </a:r>
            <a:endParaRPr lang="en-US" altLang="ko-KR" sz="1600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20 Dimension</a:t>
            </a:r>
            <a:r>
              <a:rPr lang="ko-KR" altLang="en-US" sz="1600" b="1" dirty="0" smtClean="0"/>
              <a:t> 별 </a:t>
            </a:r>
            <a:r>
              <a:rPr lang="en-US" altLang="ko-KR" sz="1600" b="1" dirty="0" smtClean="0"/>
              <a:t>AVG, STD </a:t>
            </a:r>
            <a:r>
              <a:rPr lang="ko-KR" altLang="en-US" sz="1600" b="1" dirty="0" smtClean="0"/>
              <a:t>산출 </a:t>
            </a:r>
            <a:r>
              <a:rPr lang="en-US" altLang="ko-KR" sz="1600" b="1" dirty="0" smtClean="0"/>
              <a:t>(Total 40 Dimension)</a:t>
            </a:r>
            <a:endParaRPr lang="en-US" altLang="ko-KR" sz="1600" b="1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228497" y="2204864"/>
            <a:ext cx="6663983" cy="3672408"/>
            <a:chOff x="2228497" y="2204864"/>
            <a:chExt cx="6663983" cy="3672408"/>
          </a:xfrm>
        </p:grpSpPr>
        <p:grpSp>
          <p:nvGrpSpPr>
            <p:cNvPr id="27" name="그룹 26"/>
            <p:cNvGrpSpPr/>
            <p:nvPr/>
          </p:nvGrpSpPr>
          <p:grpSpPr>
            <a:xfrm>
              <a:off x="2228497" y="2204864"/>
              <a:ext cx="6431891" cy="3256295"/>
              <a:chOff x="9845487" y="980728"/>
              <a:chExt cx="6431891" cy="325629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45487" y="1037706"/>
                <a:ext cx="6431891" cy="3199317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188624" y="980744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smtClean="0"/>
                  <a:t>Center</a:t>
                </a:r>
                <a:endParaRPr lang="ko-KR" altLang="en-US" sz="105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04920" y="2583954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err="1" smtClean="0"/>
                  <a:t>Loc</a:t>
                </a:r>
                <a:endParaRPr lang="ko-KR" altLang="en-US" sz="105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772800" y="2583494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smtClean="0"/>
                  <a:t>Random</a:t>
                </a:r>
                <a:endParaRPr lang="ko-KR" altLang="en-US" sz="105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410391" y="2583494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smtClean="0"/>
                  <a:t>Scratch</a:t>
                </a:r>
                <a:endParaRPr lang="ko-KR" altLang="en-US" sz="105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047982" y="2583954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smtClean="0"/>
                  <a:t>Near-Full</a:t>
                </a:r>
                <a:endParaRPr lang="ko-KR" altLang="en-US" sz="105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784904" y="995766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smtClean="0"/>
                  <a:t>Donut</a:t>
                </a:r>
                <a:endParaRPr lang="ko-KR" altLang="en-US" sz="105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410391" y="980728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err="1" smtClean="0"/>
                  <a:t>Edge_Loc</a:t>
                </a:r>
                <a:endParaRPr lang="ko-KR" altLang="en-US" sz="105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047982" y="986601"/>
                <a:ext cx="936104" cy="14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50" dirty="0" err="1" smtClean="0"/>
                  <a:t>Edge_Ring</a:t>
                </a:r>
                <a:endParaRPr lang="ko-KR" altLang="en-US" sz="1050" dirty="0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2411760" y="5538718"/>
              <a:ext cx="64807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64040"/>
                  </a:solidFill>
                </a:rPr>
                <a:t>63 </a:t>
              </a:r>
              <a:r>
                <a:rPr lang="en-US" altLang="ko-KR" sz="1600" b="1" dirty="0" smtClean="0">
                  <a:solidFill>
                    <a:srgbClr val="F64040"/>
                  </a:solidFill>
                </a:rPr>
                <a:t>Features </a:t>
              </a:r>
              <a:r>
                <a:rPr lang="en-US" altLang="ko-KR" sz="1600" b="1" dirty="0" smtClean="0">
                  <a:solidFill>
                    <a:srgbClr val="F64040"/>
                  </a:solidFill>
                </a:rPr>
                <a:t>= </a:t>
              </a:r>
              <a:r>
                <a:rPr lang="en-US" altLang="ko-KR" sz="1600" b="1" dirty="0" smtClean="0">
                  <a:solidFill>
                    <a:srgbClr val="F64040"/>
                  </a:solidFill>
                </a:rPr>
                <a:t>23 (Zone) + 20 (Radon AVG) + 20 (Radon STD)</a:t>
              </a:r>
              <a:endParaRPr lang="en-US" altLang="ko-KR" sz="1600" b="1" dirty="0">
                <a:solidFill>
                  <a:srgbClr val="F6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8107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포켓몬스터의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08715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683568" y="1205171"/>
            <a:ext cx="7852767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SMOTE </a:t>
            </a:r>
            <a:r>
              <a:rPr lang="en-US" altLang="ko-KR" sz="2000" b="1" dirty="0" smtClean="0"/>
              <a:t>– Test </a:t>
            </a:r>
            <a:r>
              <a:rPr lang="en-US" altLang="ko-KR" sz="2000" b="1" dirty="0" smtClean="0"/>
              <a:t>Set Over Sampling</a:t>
            </a:r>
          </a:p>
          <a:p>
            <a:endParaRPr lang="en-US" altLang="ko-KR" sz="5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25519 (Label &amp; Failure) = 17625 (Train Set) + 7894 (Test Set)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소수 데이터 중 특정 벡터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샘플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와 가장 가까운 이웃 사이의 차이를 </a:t>
            </a:r>
            <a:r>
              <a:rPr lang="ko-KR" altLang="en-US" sz="1600" b="1" dirty="0" smtClean="0"/>
              <a:t>계산 후 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b="1" dirty="0" smtClean="0"/>
              <a:t>0~1</a:t>
            </a:r>
            <a:r>
              <a:rPr lang="ko-KR" altLang="en-US" sz="1600" b="1" dirty="0"/>
              <a:t>사이의 </a:t>
            </a:r>
            <a:r>
              <a:rPr lang="ko-KR" altLang="en-US" sz="1600" b="1" dirty="0" err="1" smtClean="0"/>
              <a:t>난수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곱</a:t>
            </a: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2754361"/>
            <a:ext cx="6414624" cy="2042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2883" y="1340768"/>
            <a:ext cx="72485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648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" y="-27384"/>
            <a:ext cx="9144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001696" y="945754"/>
            <a:ext cx="1383259" cy="48017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Accuracy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1364474"/>
            <a:ext cx="5184576" cy="4692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37249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Modeling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6093296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3" name="Ellipse 256"/>
          <p:cNvGrpSpPr>
            <a:grpSpLocks/>
          </p:cNvGrpSpPr>
          <p:nvPr/>
        </p:nvGrpSpPr>
        <p:grpSpPr bwMode="auto">
          <a:xfrm>
            <a:off x="2267744" y="5661496"/>
            <a:ext cx="4427537" cy="647824"/>
            <a:chOff x="4712208" y="4803648"/>
            <a:chExt cx="2822448" cy="621792"/>
          </a:xfrm>
        </p:grpSpPr>
        <p:pic>
          <p:nvPicPr>
            <p:cNvPr id="44" name="Ellipse 256"/>
            <p:cNvPicPr>
              <a:picLocks noChangeArrowheads="1"/>
            </p:cNvPicPr>
            <p:nvPr/>
          </p:nvPicPr>
          <p:blipFill>
            <a:blip r:embed="rId7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68" name="모서리가 둥근 직사각형 67"/>
          <p:cNvSpPr/>
          <p:nvPr/>
        </p:nvSpPr>
        <p:spPr>
          <a:xfrm>
            <a:off x="2483769" y="1364474"/>
            <a:ext cx="3240360" cy="726360"/>
          </a:xfrm>
          <a:prstGeom prst="roundRect">
            <a:avLst/>
          </a:prstGeom>
          <a:solidFill>
            <a:srgbClr val="EC6E6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Logistic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Regresssion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483769" y="2156562"/>
            <a:ext cx="3240360" cy="720080"/>
          </a:xfrm>
          <a:prstGeom prst="roundRect">
            <a:avLst/>
          </a:prstGeom>
          <a:solidFill>
            <a:srgbClr val="F4CF3B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Gradient Boosting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483769" y="2934992"/>
            <a:ext cx="3240360" cy="764912"/>
          </a:xfrm>
          <a:prstGeom prst="roundRect">
            <a:avLst/>
          </a:prstGeom>
          <a:solidFill>
            <a:srgbClr val="5DC3A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RandomForest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83769" y="3740738"/>
            <a:ext cx="3240360" cy="785976"/>
          </a:xfrm>
          <a:prstGeom prst="roundRect">
            <a:avLst/>
          </a:prstGeom>
          <a:solidFill>
            <a:srgbClr val="5FABDC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AdaBoost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83769" y="4577115"/>
            <a:ext cx="3240360" cy="700685"/>
          </a:xfrm>
          <a:prstGeom prst="roundRect">
            <a:avLst/>
          </a:prstGeom>
          <a:solidFill>
            <a:srgbClr val="AAB5B7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SVM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483769" y="5328202"/>
            <a:ext cx="3231073" cy="740280"/>
          </a:xfrm>
          <a:prstGeom prst="roundRect">
            <a:avLst/>
          </a:prstGeom>
          <a:solidFill>
            <a:srgbClr val="A47BB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XGB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14684" y="1531978"/>
            <a:ext cx="11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63.7%</a:t>
            </a:r>
            <a:endParaRPr lang="ko-KR" altLang="en-US" b="1" dirty="0"/>
          </a:p>
        </p:txBody>
      </p:sp>
      <p:sp>
        <p:nvSpPr>
          <p:cNvPr id="75" name="Oval 34"/>
          <p:cNvSpPr/>
          <p:nvPr/>
        </p:nvSpPr>
        <p:spPr>
          <a:xfrm>
            <a:off x="2502057" y="1406250"/>
            <a:ext cx="341752" cy="341752"/>
          </a:xfrm>
          <a:prstGeom prst="ellipse">
            <a:avLst/>
          </a:prstGeom>
          <a:solidFill>
            <a:srgbClr val="AF241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1</a:t>
            </a:r>
            <a:endParaRPr lang="en-US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6" name="Oval 35"/>
          <p:cNvSpPr/>
          <p:nvPr/>
        </p:nvSpPr>
        <p:spPr>
          <a:xfrm>
            <a:off x="2502057" y="2198548"/>
            <a:ext cx="341752" cy="341752"/>
          </a:xfrm>
          <a:prstGeom prst="ellipse">
            <a:avLst/>
          </a:prstGeom>
          <a:solidFill>
            <a:srgbClr val="B2920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2</a:t>
            </a:r>
          </a:p>
        </p:txBody>
      </p:sp>
      <p:sp>
        <p:nvSpPr>
          <p:cNvPr id="77" name="Oval 36"/>
          <p:cNvSpPr/>
          <p:nvPr/>
        </p:nvSpPr>
        <p:spPr>
          <a:xfrm>
            <a:off x="2502057" y="2959106"/>
            <a:ext cx="341752" cy="341752"/>
          </a:xfrm>
          <a:prstGeom prst="ellipse">
            <a:avLst/>
          </a:prstGeom>
          <a:solidFill>
            <a:srgbClr val="296D5E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3</a:t>
            </a:r>
          </a:p>
        </p:txBody>
      </p:sp>
      <p:sp>
        <p:nvSpPr>
          <p:cNvPr id="78" name="Oval 60"/>
          <p:cNvSpPr/>
          <p:nvPr/>
        </p:nvSpPr>
        <p:spPr>
          <a:xfrm>
            <a:off x="2483769" y="3764226"/>
            <a:ext cx="341752" cy="341752"/>
          </a:xfrm>
          <a:prstGeom prst="ellipse">
            <a:avLst/>
          </a:prstGeom>
          <a:solidFill>
            <a:srgbClr val="216A9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4</a:t>
            </a:r>
            <a:endParaRPr lang="en-US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9" name="Oval 61"/>
          <p:cNvSpPr/>
          <p:nvPr/>
        </p:nvSpPr>
        <p:spPr>
          <a:xfrm>
            <a:off x="2483769" y="4619101"/>
            <a:ext cx="341752" cy="34175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5</a:t>
            </a:r>
            <a:endParaRPr lang="en-US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0" name="Oval 62"/>
          <p:cNvSpPr/>
          <p:nvPr/>
        </p:nvSpPr>
        <p:spPr>
          <a:xfrm>
            <a:off x="2483769" y="5367357"/>
            <a:ext cx="341752" cy="341752"/>
          </a:xfrm>
          <a:prstGeom prst="ellipse">
            <a:avLst/>
          </a:prstGeom>
          <a:solidFill>
            <a:srgbClr val="6F477D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6</a:t>
            </a:r>
            <a:endParaRPr lang="en-US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8770" y="1340768"/>
            <a:ext cx="1947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Python Coding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CV :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Grid Search</a:t>
            </a:r>
            <a:endParaRPr lang="ko-KR" altLang="en-US" sz="1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137167" y="2285006"/>
            <a:ext cx="11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67.5%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6137167" y="3116192"/>
            <a:ext cx="11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63.5%</a:t>
            </a:r>
            <a:endParaRPr lang="ko-KR" alt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134256" y="3921312"/>
            <a:ext cx="11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69.6%</a:t>
            </a:r>
            <a:endParaRPr lang="ko-KR" alt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6134256" y="4725144"/>
            <a:ext cx="11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56.8%</a:t>
            </a:r>
            <a:endParaRPr lang="ko-KR" alt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134256" y="5504038"/>
            <a:ext cx="111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65.9%</a:t>
            </a:r>
            <a:endParaRPr lang="ko-KR" altLang="en-US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70412"/>
            <a:ext cx="2061371" cy="566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19672" y="3921312"/>
            <a:ext cx="576064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폭발 2 5"/>
          <p:cNvSpPr/>
          <p:nvPr/>
        </p:nvSpPr>
        <p:spPr>
          <a:xfrm>
            <a:off x="471315" y="4378298"/>
            <a:ext cx="1292374" cy="634878"/>
          </a:xfrm>
          <a:prstGeom prst="irregularSeal2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/>
              <a:t>Huk</a:t>
            </a:r>
            <a:r>
              <a:rPr lang="en-US" altLang="ko-KR" sz="1200" b="1" dirty="0" smtClean="0"/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628540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01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37249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493181" y="1833580"/>
            <a:ext cx="4438859" cy="2531524"/>
            <a:chOff x="463801" y="1484784"/>
            <a:chExt cx="4685457" cy="22434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7584" y="1484784"/>
              <a:ext cx="4321674" cy="224349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3801" y="1570542"/>
              <a:ext cx="479225" cy="21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600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3801" y="2514160"/>
              <a:ext cx="4800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300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925028" y="1824055"/>
            <a:ext cx="310221" cy="25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10362" y="1957170"/>
            <a:ext cx="3680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ko-KR" sz="1600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Label :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Loc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Prediction :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Edge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Loc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endParaRPr lang="en-US" altLang="ko-KR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ko-KR" sz="1600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nd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Label :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Edge-Ring </a:t>
            </a:r>
          </a:p>
          <a:p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Prediction :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Edge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Loc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646" y="2009158"/>
            <a:ext cx="1219494" cy="144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294" y="2017763"/>
            <a:ext cx="1130899" cy="13835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4122" y="4272624"/>
            <a:ext cx="1140071" cy="13912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322144" y="1628800"/>
            <a:ext cx="2678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ko-KR" sz="1600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Loc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VS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Edge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Loc</a:t>
            </a:r>
            <a:endParaRPr lang="en-US" altLang="ko-KR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rcRect r="63172" b="31912"/>
          <a:stretch/>
        </p:blipFill>
        <p:spPr>
          <a:xfrm>
            <a:off x="5285646" y="4279500"/>
            <a:ext cx="1168249" cy="13817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16016" y="336663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Label</a:t>
            </a:r>
            <a:r>
              <a:rPr lang="ko-KR" altLang="en-US" sz="1400" b="1" dirty="0">
                <a:solidFill>
                  <a:srgbClr val="C00000"/>
                </a:solidFill>
              </a:rPr>
              <a:t>이 잘못된 </a:t>
            </a:r>
            <a:r>
              <a:rPr lang="en-US" altLang="ko-KR" sz="1400" b="1" dirty="0">
                <a:solidFill>
                  <a:srgbClr val="C00000"/>
                </a:solidFill>
              </a:rPr>
              <a:t>Case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88224" y="336607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rgbClr val="C00000"/>
                </a:solidFill>
              </a:rPr>
              <a:t>Pred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이 </a:t>
            </a:r>
            <a:r>
              <a:rPr lang="ko-KR" altLang="en-US" sz="1400" b="1" dirty="0">
                <a:solidFill>
                  <a:srgbClr val="C00000"/>
                </a:solidFill>
              </a:rPr>
              <a:t>잘못된 </a:t>
            </a:r>
            <a:r>
              <a:rPr lang="en-US" altLang="ko-KR" sz="1400" b="1" dirty="0">
                <a:solidFill>
                  <a:srgbClr val="C00000"/>
                </a:solidFill>
              </a:rPr>
              <a:t>Case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47771" y="3861048"/>
            <a:ext cx="3340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2nd Edge-Ring 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VS Edge </a:t>
            </a:r>
            <a:r>
              <a:rPr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Loc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9552" y="1222126"/>
            <a:ext cx="5132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Label VS Prediction</a:t>
            </a:r>
            <a:r>
              <a:rPr lang="ko-KR" altLang="en-US" sz="2000" b="1" dirty="0" smtClean="0"/>
              <a:t>이 맞지 않는 </a:t>
            </a:r>
            <a:r>
              <a:rPr lang="en-US" altLang="ko-KR" sz="2000" b="1" dirty="0" smtClean="0"/>
              <a:t>Case</a:t>
            </a:r>
            <a:endParaRPr lang="en-US" altLang="ko-KR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716016" y="561759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Label</a:t>
            </a:r>
            <a:r>
              <a:rPr lang="ko-KR" altLang="en-US" sz="1400" b="1" dirty="0">
                <a:solidFill>
                  <a:srgbClr val="C00000"/>
                </a:solidFill>
              </a:rPr>
              <a:t>이 잘못된 </a:t>
            </a:r>
            <a:r>
              <a:rPr lang="en-US" altLang="ko-KR" sz="1400" b="1" dirty="0">
                <a:solidFill>
                  <a:srgbClr val="C00000"/>
                </a:solidFill>
              </a:rPr>
              <a:t>Case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88224" y="5617030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rgbClr val="C00000"/>
                </a:solidFill>
              </a:rPr>
              <a:t>Pred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이 </a:t>
            </a:r>
            <a:r>
              <a:rPr lang="ko-KR" altLang="en-US" sz="1400" b="1" dirty="0">
                <a:solidFill>
                  <a:srgbClr val="C00000"/>
                </a:solidFill>
              </a:rPr>
              <a:t>잘못된 </a:t>
            </a:r>
            <a:r>
              <a:rPr lang="en-US" altLang="ko-KR" sz="1400" b="1" dirty="0">
                <a:solidFill>
                  <a:srgbClr val="C00000"/>
                </a:solidFill>
              </a:rPr>
              <a:t>Case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41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55523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전처리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36" name="차트 35"/>
          <p:cNvGraphicFramePr/>
          <p:nvPr>
            <p:extLst>
              <p:ext uri="{D42A27DB-BD31-4B8C-83A1-F6EECF244321}">
                <p14:modId xmlns:p14="http://schemas.microsoft.com/office/powerpoint/2010/main" val="3581657734"/>
              </p:ext>
            </p:extLst>
          </p:nvPr>
        </p:nvGraphicFramePr>
        <p:xfrm>
          <a:off x="323528" y="1635777"/>
          <a:ext cx="2965402" cy="2158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직사각형 37"/>
          <p:cNvSpPr/>
          <p:nvPr/>
        </p:nvSpPr>
        <p:spPr>
          <a:xfrm>
            <a:off x="758566" y="1156682"/>
            <a:ext cx="2661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Lot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불량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유형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1593077"/>
            <a:ext cx="5594906" cy="2483995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788024" y="4087869"/>
            <a:ext cx="4438004" cy="277235"/>
            <a:chOff x="3100051" y="4087869"/>
            <a:chExt cx="4438004" cy="277235"/>
          </a:xfrm>
        </p:grpSpPr>
        <p:sp>
          <p:nvSpPr>
            <p:cNvPr id="40" name="TextBox 39"/>
            <p:cNvSpPr txBox="1"/>
            <p:nvPr/>
          </p:nvSpPr>
          <p:spPr>
            <a:xfrm>
              <a:off x="3304268" y="4103494"/>
              <a:ext cx="929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 WF Fail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00051" y="4119578"/>
              <a:ext cx="238125" cy="22860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2456" y="4105290"/>
              <a:ext cx="209550" cy="238125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79966" y="4119578"/>
              <a:ext cx="209550" cy="20955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6096" y="4129103"/>
              <a:ext cx="190500" cy="200025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375040" y="4093969"/>
              <a:ext cx="1349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Single WF Fail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6596" y="4093969"/>
              <a:ext cx="13490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Cycle Fail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04675" y="4087869"/>
              <a:ext cx="9333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5" name="모서리가 둥근 직사각형 64"/>
          <p:cNvSpPr/>
          <p:nvPr/>
        </p:nvSpPr>
        <p:spPr>
          <a:xfrm>
            <a:off x="3695699" y="4537695"/>
            <a:ext cx="864096" cy="1964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4601559" y="4534667"/>
            <a:ext cx="864096" cy="1964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2860178" y="4709633"/>
            <a:ext cx="2622531" cy="1644281"/>
            <a:chOff x="9680741" y="2478473"/>
            <a:chExt cx="3112712" cy="2410700"/>
          </a:xfrm>
        </p:grpSpPr>
        <p:sp>
          <p:nvSpPr>
            <p:cNvPr id="53" name="직사각형 52"/>
            <p:cNvSpPr/>
            <p:nvPr/>
          </p:nvSpPr>
          <p:spPr>
            <a:xfrm>
              <a:off x="9689219" y="2478473"/>
              <a:ext cx="309634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84541" y="2780928"/>
              <a:ext cx="309634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9685419" y="3085263"/>
              <a:ext cx="309634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680741" y="3387718"/>
              <a:ext cx="309634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684541" y="3693776"/>
              <a:ext cx="309634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9689007" y="3996231"/>
              <a:ext cx="309634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692643" y="4298686"/>
              <a:ext cx="3096344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697109" y="4601141"/>
              <a:ext cx="309634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727939" y="4497973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All WF Fail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14748" y="4499640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Cycle Fail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56732" y="4683523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Center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44330" y="4883554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Donut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3808" y="5102921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Edge_Loc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43808" y="5303394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Edge_Ring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850432" y="5503867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50432" y="5713826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50432" y="5923632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Scratch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43808" y="6133591"/>
            <a:ext cx="831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Near_Full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36234"/>
              </p:ext>
            </p:extLst>
          </p:nvPr>
        </p:nvGraphicFramePr>
        <p:xfrm>
          <a:off x="3724274" y="4687503"/>
          <a:ext cx="1661901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805">
                  <a:extLst>
                    <a:ext uri="{9D8B030D-6E8A-4147-A177-3AD203B41FA5}">
                      <a16:colId xmlns:a16="http://schemas.microsoft.com/office/drawing/2014/main" val="389803640"/>
                    </a:ext>
                  </a:extLst>
                </a:gridCol>
                <a:gridCol w="887096">
                  <a:extLst>
                    <a:ext uri="{9D8B030D-6E8A-4147-A177-3AD203B41FA5}">
                      <a16:colId xmlns:a16="http://schemas.microsoft.com/office/drawing/2014/main" val="331832843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8119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240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47%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2725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84%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27%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7017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8661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altLang="ko-KR" sz="1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0.1%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30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0.1%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0.1%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0634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0.1%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0.1%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775347"/>
                  </a:ext>
                </a:extLst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4919835" y="5112390"/>
            <a:ext cx="576064" cy="205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910224" y="5523523"/>
            <a:ext cx="576064" cy="205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979160" y="5122227"/>
            <a:ext cx="576064" cy="414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240938" y="1588827"/>
            <a:ext cx="1413799" cy="1264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462588" y="4953362"/>
            <a:ext cx="3429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</a:rPr>
              <a:t>All WF Fail / Cycle Fail Feature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추가 </a:t>
            </a:r>
            <a:endParaRPr lang="en-US" altLang="ko-KR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1354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8405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683568" y="1723543"/>
            <a:ext cx="3799012" cy="2738521"/>
            <a:chOff x="2348042" y="1275344"/>
            <a:chExt cx="5743696" cy="4464050"/>
          </a:xfrm>
        </p:grpSpPr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622930" y="1275344"/>
              <a:ext cx="1882775" cy="1756086"/>
            </a:xfrm>
            <a:custGeom>
              <a:avLst/>
              <a:gdLst>
                <a:gd name="connsiteX0" fmla="*/ 0 w 1882775"/>
                <a:gd name="connsiteY0" fmla="*/ 0 h 1756086"/>
                <a:gd name="connsiteX1" fmla="*/ 72964 w 1882775"/>
                <a:gd name="connsiteY1" fmla="*/ 0 h 1756086"/>
                <a:gd name="connsiteX2" fmla="*/ 145134 w 1882775"/>
                <a:gd name="connsiteY2" fmla="*/ 4763 h 1756086"/>
                <a:gd name="connsiteX3" fmla="*/ 216511 w 1882775"/>
                <a:gd name="connsiteY3" fmla="*/ 11113 h 1756086"/>
                <a:gd name="connsiteX4" fmla="*/ 287889 w 1882775"/>
                <a:gd name="connsiteY4" fmla="*/ 18256 h 1756086"/>
                <a:gd name="connsiteX5" fmla="*/ 359266 w 1882775"/>
                <a:gd name="connsiteY5" fmla="*/ 29369 h 1756086"/>
                <a:gd name="connsiteX6" fmla="*/ 429850 w 1882775"/>
                <a:gd name="connsiteY6" fmla="*/ 42863 h 1756086"/>
                <a:gd name="connsiteX7" fmla="*/ 498055 w 1882775"/>
                <a:gd name="connsiteY7" fmla="*/ 57944 h 1756086"/>
                <a:gd name="connsiteX8" fmla="*/ 568640 w 1882775"/>
                <a:gd name="connsiteY8" fmla="*/ 74613 h 1756086"/>
                <a:gd name="connsiteX9" fmla="*/ 635258 w 1882775"/>
                <a:gd name="connsiteY9" fmla="*/ 94456 h 1756086"/>
                <a:gd name="connsiteX10" fmla="*/ 701877 w 1882775"/>
                <a:gd name="connsiteY10" fmla="*/ 115888 h 1756086"/>
                <a:gd name="connsiteX11" fmla="*/ 769289 w 1882775"/>
                <a:gd name="connsiteY11" fmla="*/ 140494 h 1756086"/>
                <a:gd name="connsiteX12" fmla="*/ 835115 w 1882775"/>
                <a:gd name="connsiteY12" fmla="*/ 165894 h 1756086"/>
                <a:gd name="connsiteX13" fmla="*/ 900147 w 1882775"/>
                <a:gd name="connsiteY13" fmla="*/ 193675 h 1756086"/>
                <a:gd name="connsiteX14" fmla="*/ 962801 w 1882775"/>
                <a:gd name="connsiteY14" fmla="*/ 223838 h 1756086"/>
                <a:gd name="connsiteX15" fmla="*/ 1027040 w 1882775"/>
                <a:gd name="connsiteY15" fmla="*/ 256381 h 1756086"/>
                <a:gd name="connsiteX16" fmla="*/ 1087315 w 1882775"/>
                <a:gd name="connsiteY16" fmla="*/ 291306 h 1756086"/>
                <a:gd name="connsiteX17" fmla="*/ 1148382 w 1882775"/>
                <a:gd name="connsiteY17" fmla="*/ 327819 h 1756086"/>
                <a:gd name="connsiteX18" fmla="*/ 1206277 w 1882775"/>
                <a:gd name="connsiteY18" fmla="*/ 365919 h 1756086"/>
                <a:gd name="connsiteX19" fmla="*/ 1264172 w 1882775"/>
                <a:gd name="connsiteY19" fmla="*/ 405606 h 1756086"/>
                <a:gd name="connsiteX20" fmla="*/ 1322067 w 1882775"/>
                <a:gd name="connsiteY20" fmla="*/ 446881 h 1756086"/>
                <a:gd name="connsiteX21" fmla="*/ 1376789 w 1882775"/>
                <a:gd name="connsiteY21" fmla="*/ 490538 h 1756086"/>
                <a:gd name="connsiteX22" fmla="*/ 1429926 w 1882775"/>
                <a:gd name="connsiteY22" fmla="*/ 536575 h 1756086"/>
                <a:gd name="connsiteX23" fmla="*/ 1483855 w 1882775"/>
                <a:gd name="connsiteY23" fmla="*/ 584200 h 1756086"/>
                <a:gd name="connsiteX24" fmla="*/ 1533819 w 1882775"/>
                <a:gd name="connsiteY24" fmla="*/ 634206 h 1756086"/>
                <a:gd name="connsiteX25" fmla="*/ 1583784 w 1882775"/>
                <a:gd name="connsiteY25" fmla="*/ 684213 h 1756086"/>
                <a:gd name="connsiteX26" fmla="*/ 1631368 w 1882775"/>
                <a:gd name="connsiteY26" fmla="*/ 737394 h 1756086"/>
                <a:gd name="connsiteX27" fmla="*/ 1678160 w 1882775"/>
                <a:gd name="connsiteY27" fmla="*/ 791369 h 1756086"/>
                <a:gd name="connsiteX28" fmla="*/ 1722573 w 1882775"/>
                <a:gd name="connsiteY28" fmla="*/ 847725 h 1756086"/>
                <a:gd name="connsiteX29" fmla="*/ 1765399 w 1882775"/>
                <a:gd name="connsiteY29" fmla="*/ 905669 h 1756086"/>
                <a:gd name="connsiteX30" fmla="*/ 1806639 w 1882775"/>
                <a:gd name="connsiteY30" fmla="*/ 965200 h 1756086"/>
                <a:gd name="connsiteX31" fmla="*/ 1846293 w 1882775"/>
                <a:gd name="connsiteY31" fmla="*/ 1025525 h 1756086"/>
                <a:gd name="connsiteX32" fmla="*/ 1882775 w 1882775"/>
                <a:gd name="connsiteY32" fmla="*/ 1086644 h 1756086"/>
                <a:gd name="connsiteX33" fmla="*/ 724558 w 1882775"/>
                <a:gd name="connsiteY33" fmla="*/ 1756086 h 1756086"/>
                <a:gd name="connsiteX34" fmla="*/ 0 w 1882775"/>
                <a:gd name="connsiteY34" fmla="*/ 1337763 h 175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6086">
                  <a:moveTo>
                    <a:pt x="0" y="0"/>
                  </a:moveTo>
                  <a:lnTo>
                    <a:pt x="72964" y="0"/>
                  </a:lnTo>
                  <a:lnTo>
                    <a:pt x="145134" y="4763"/>
                  </a:lnTo>
                  <a:lnTo>
                    <a:pt x="216511" y="11113"/>
                  </a:lnTo>
                  <a:lnTo>
                    <a:pt x="287889" y="18256"/>
                  </a:lnTo>
                  <a:lnTo>
                    <a:pt x="359266" y="29369"/>
                  </a:lnTo>
                  <a:lnTo>
                    <a:pt x="429850" y="42863"/>
                  </a:lnTo>
                  <a:lnTo>
                    <a:pt x="498055" y="57944"/>
                  </a:lnTo>
                  <a:lnTo>
                    <a:pt x="568640" y="74613"/>
                  </a:lnTo>
                  <a:lnTo>
                    <a:pt x="635258" y="94456"/>
                  </a:lnTo>
                  <a:lnTo>
                    <a:pt x="701877" y="115888"/>
                  </a:lnTo>
                  <a:lnTo>
                    <a:pt x="769289" y="140494"/>
                  </a:lnTo>
                  <a:lnTo>
                    <a:pt x="835115" y="165894"/>
                  </a:lnTo>
                  <a:lnTo>
                    <a:pt x="900147" y="193675"/>
                  </a:lnTo>
                  <a:lnTo>
                    <a:pt x="962801" y="223838"/>
                  </a:lnTo>
                  <a:lnTo>
                    <a:pt x="1027040" y="256381"/>
                  </a:lnTo>
                  <a:lnTo>
                    <a:pt x="1087315" y="291306"/>
                  </a:lnTo>
                  <a:lnTo>
                    <a:pt x="1148382" y="327819"/>
                  </a:lnTo>
                  <a:lnTo>
                    <a:pt x="1206277" y="365919"/>
                  </a:lnTo>
                  <a:lnTo>
                    <a:pt x="1264172" y="405606"/>
                  </a:lnTo>
                  <a:lnTo>
                    <a:pt x="1322067" y="446881"/>
                  </a:lnTo>
                  <a:lnTo>
                    <a:pt x="1376789" y="490538"/>
                  </a:lnTo>
                  <a:lnTo>
                    <a:pt x="1429926" y="536575"/>
                  </a:lnTo>
                  <a:lnTo>
                    <a:pt x="1483855" y="584200"/>
                  </a:lnTo>
                  <a:lnTo>
                    <a:pt x="1533819" y="634206"/>
                  </a:lnTo>
                  <a:lnTo>
                    <a:pt x="1583784" y="684213"/>
                  </a:lnTo>
                  <a:lnTo>
                    <a:pt x="1631368" y="737394"/>
                  </a:lnTo>
                  <a:lnTo>
                    <a:pt x="1678160" y="791369"/>
                  </a:lnTo>
                  <a:lnTo>
                    <a:pt x="1722573" y="847725"/>
                  </a:lnTo>
                  <a:lnTo>
                    <a:pt x="1765399" y="905669"/>
                  </a:lnTo>
                  <a:lnTo>
                    <a:pt x="1806639" y="965200"/>
                  </a:lnTo>
                  <a:lnTo>
                    <a:pt x="1846293" y="1025525"/>
                  </a:lnTo>
                  <a:lnTo>
                    <a:pt x="1882775" y="1086644"/>
                  </a:lnTo>
                  <a:lnTo>
                    <a:pt x="724558" y="1756086"/>
                  </a:lnTo>
                  <a:lnTo>
                    <a:pt x="0" y="1337763"/>
                  </a:lnTo>
                  <a:close/>
                </a:path>
              </a:pathLst>
            </a:custGeom>
            <a:solidFill>
              <a:srgbClr val="EC6E6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5381058" y="2419932"/>
              <a:ext cx="1450084" cy="2174875"/>
            </a:xfrm>
            <a:custGeom>
              <a:avLst/>
              <a:gdLst>
                <a:gd name="connsiteX0" fmla="*/ 1158779 w 1450085"/>
                <a:gd name="connsiteY0" fmla="*/ 0 h 2174875"/>
                <a:gd name="connsiteX1" fmla="*/ 1193704 w 1450085"/>
                <a:gd name="connsiteY1" fmla="*/ 62706 h 2174875"/>
                <a:gd name="connsiteX2" fmla="*/ 1227041 w 1450085"/>
                <a:gd name="connsiteY2" fmla="*/ 127794 h 2174875"/>
                <a:gd name="connsiteX3" fmla="*/ 1257998 w 1450085"/>
                <a:gd name="connsiteY3" fmla="*/ 192088 h 2174875"/>
                <a:gd name="connsiteX4" fmla="*/ 1286573 w 1450085"/>
                <a:gd name="connsiteY4" fmla="*/ 258763 h 2174875"/>
                <a:gd name="connsiteX5" fmla="*/ 1312766 w 1450085"/>
                <a:gd name="connsiteY5" fmla="*/ 324644 h 2174875"/>
                <a:gd name="connsiteX6" fmla="*/ 1337373 w 1450085"/>
                <a:gd name="connsiteY6" fmla="*/ 392906 h 2174875"/>
                <a:gd name="connsiteX7" fmla="*/ 1358010 w 1450085"/>
                <a:gd name="connsiteY7" fmla="*/ 460375 h 2174875"/>
                <a:gd name="connsiteX8" fmla="*/ 1376266 w 1450085"/>
                <a:gd name="connsiteY8" fmla="*/ 528638 h 2174875"/>
                <a:gd name="connsiteX9" fmla="*/ 1395316 w 1450085"/>
                <a:gd name="connsiteY9" fmla="*/ 597694 h 2174875"/>
                <a:gd name="connsiteX10" fmla="*/ 1408810 w 1450085"/>
                <a:gd name="connsiteY10" fmla="*/ 667544 h 2174875"/>
                <a:gd name="connsiteX11" fmla="*/ 1422304 w 1450085"/>
                <a:gd name="connsiteY11" fmla="*/ 735806 h 2174875"/>
                <a:gd name="connsiteX12" fmla="*/ 1431829 w 1450085"/>
                <a:gd name="connsiteY12" fmla="*/ 806450 h 2174875"/>
                <a:gd name="connsiteX13" fmla="*/ 1438973 w 1450085"/>
                <a:gd name="connsiteY13" fmla="*/ 876300 h 2174875"/>
                <a:gd name="connsiteX14" fmla="*/ 1445323 w 1450085"/>
                <a:gd name="connsiteY14" fmla="*/ 946150 h 2174875"/>
                <a:gd name="connsiteX15" fmla="*/ 1448498 w 1450085"/>
                <a:gd name="connsiteY15" fmla="*/ 1016794 h 2174875"/>
                <a:gd name="connsiteX16" fmla="*/ 1450085 w 1450085"/>
                <a:gd name="connsiteY16" fmla="*/ 1086644 h 2174875"/>
                <a:gd name="connsiteX17" fmla="*/ 1448498 w 1450085"/>
                <a:gd name="connsiteY17" fmla="*/ 1158081 h 2174875"/>
                <a:gd name="connsiteX18" fmla="*/ 1445323 w 1450085"/>
                <a:gd name="connsiteY18" fmla="*/ 1228725 h 2174875"/>
                <a:gd name="connsiteX19" fmla="*/ 1438973 w 1450085"/>
                <a:gd name="connsiteY19" fmla="*/ 1298575 h 2174875"/>
                <a:gd name="connsiteX20" fmla="*/ 1431829 w 1450085"/>
                <a:gd name="connsiteY20" fmla="*/ 1368425 h 2174875"/>
                <a:gd name="connsiteX21" fmla="*/ 1422304 w 1450085"/>
                <a:gd name="connsiteY21" fmla="*/ 1439069 h 2174875"/>
                <a:gd name="connsiteX22" fmla="*/ 1408810 w 1450085"/>
                <a:gd name="connsiteY22" fmla="*/ 1507331 h 2174875"/>
                <a:gd name="connsiteX23" fmla="*/ 1395316 w 1450085"/>
                <a:gd name="connsiteY23" fmla="*/ 1577181 h 2174875"/>
                <a:gd name="connsiteX24" fmla="*/ 1376266 w 1450085"/>
                <a:gd name="connsiteY24" fmla="*/ 1646238 h 2174875"/>
                <a:gd name="connsiteX25" fmla="*/ 1358010 w 1450085"/>
                <a:gd name="connsiteY25" fmla="*/ 1714500 h 2174875"/>
                <a:gd name="connsiteX26" fmla="*/ 1337373 w 1450085"/>
                <a:gd name="connsiteY26" fmla="*/ 1781969 h 2174875"/>
                <a:gd name="connsiteX27" fmla="*/ 1312766 w 1450085"/>
                <a:gd name="connsiteY27" fmla="*/ 1850231 h 2174875"/>
                <a:gd name="connsiteX28" fmla="*/ 1286573 w 1450085"/>
                <a:gd name="connsiteY28" fmla="*/ 1916113 h 2174875"/>
                <a:gd name="connsiteX29" fmla="*/ 1257998 w 1450085"/>
                <a:gd name="connsiteY29" fmla="*/ 1982788 h 2174875"/>
                <a:gd name="connsiteX30" fmla="*/ 1227041 w 1450085"/>
                <a:gd name="connsiteY30" fmla="*/ 2047081 h 2174875"/>
                <a:gd name="connsiteX31" fmla="*/ 1193704 w 1450085"/>
                <a:gd name="connsiteY31" fmla="*/ 2112169 h 2174875"/>
                <a:gd name="connsiteX32" fmla="*/ 1158779 w 1450085"/>
                <a:gd name="connsiteY32" fmla="*/ 2174875 h 2174875"/>
                <a:gd name="connsiteX33" fmla="*/ 1966 w 1450085"/>
                <a:gd name="connsiteY33" fmla="*/ 1507090 h 2174875"/>
                <a:gd name="connsiteX34" fmla="*/ 0 w 1450085"/>
                <a:gd name="connsiteY34" fmla="*/ 667945 h 21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0085" h="2174875">
                  <a:moveTo>
                    <a:pt x="1158779" y="0"/>
                  </a:moveTo>
                  <a:lnTo>
                    <a:pt x="1193704" y="62706"/>
                  </a:lnTo>
                  <a:lnTo>
                    <a:pt x="1227041" y="127794"/>
                  </a:lnTo>
                  <a:lnTo>
                    <a:pt x="1257998" y="192088"/>
                  </a:lnTo>
                  <a:lnTo>
                    <a:pt x="1286573" y="258763"/>
                  </a:lnTo>
                  <a:lnTo>
                    <a:pt x="1312766" y="324644"/>
                  </a:lnTo>
                  <a:lnTo>
                    <a:pt x="1337373" y="392906"/>
                  </a:lnTo>
                  <a:lnTo>
                    <a:pt x="1358010" y="460375"/>
                  </a:lnTo>
                  <a:lnTo>
                    <a:pt x="1376266" y="528638"/>
                  </a:lnTo>
                  <a:lnTo>
                    <a:pt x="1395316" y="597694"/>
                  </a:lnTo>
                  <a:lnTo>
                    <a:pt x="1408810" y="667544"/>
                  </a:lnTo>
                  <a:lnTo>
                    <a:pt x="1422304" y="735806"/>
                  </a:lnTo>
                  <a:lnTo>
                    <a:pt x="1431829" y="806450"/>
                  </a:lnTo>
                  <a:lnTo>
                    <a:pt x="1438973" y="876300"/>
                  </a:lnTo>
                  <a:lnTo>
                    <a:pt x="1445323" y="946150"/>
                  </a:lnTo>
                  <a:lnTo>
                    <a:pt x="1448498" y="1016794"/>
                  </a:lnTo>
                  <a:lnTo>
                    <a:pt x="1450085" y="1086644"/>
                  </a:lnTo>
                  <a:lnTo>
                    <a:pt x="1448498" y="1158081"/>
                  </a:lnTo>
                  <a:lnTo>
                    <a:pt x="1445323" y="1228725"/>
                  </a:lnTo>
                  <a:lnTo>
                    <a:pt x="1438973" y="1298575"/>
                  </a:lnTo>
                  <a:lnTo>
                    <a:pt x="1431829" y="1368425"/>
                  </a:lnTo>
                  <a:lnTo>
                    <a:pt x="1422304" y="1439069"/>
                  </a:lnTo>
                  <a:lnTo>
                    <a:pt x="1408810" y="1507331"/>
                  </a:lnTo>
                  <a:lnTo>
                    <a:pt x="1395316" y="1577181"/>
                  </a:lnTo>
                  <a:lnTo>
                    <a:pt x="1376266" y="1646238"/>
                  </a:lnTo>
                  <a:lnTo>
                    <a:pt x="1358010" y="1714500"/>
                  </a:lnTo>
                  <a:lnTo>
                    <a:pt x="1337373" y="1781969"/>
                  </a:lnTo>
                  <a:lnTo>
                    <a:pt x="1312766" y="1850231"/>
                  </a:lnTo>
                  <a:lnTo>
                    <a:pt x="1286573" y="1916113"/>
                  </a:lnTo>
                  <a:lnTo>
                    <a:pt x="1257998" y="1982788"/>
                  </a:lnTo>
                  <a:lnTo>
                    <a:pt x="1227041" y="2047081"/>
                  </a:lnTo>
                  <a:lnTo>
                    <a:pt x="1193704" y="2112169"/>
                  </a:lnTo>
                  <a:lnTo>
                    <a:pt x="1158779" y="2174875"/>
                  </a:lnTo>
                  <a:lnTo>
                    <a:pt x="1966" y="1507090"/>
                  </a:lnTo>
                  <a:lnTo>
                    <a:pt x="0" y="667945"/>
                  </a:lnTo>
                  <a:close/>
                </a:path>
              </a:pathLst>
            </a:custGeom>
            <a:solidFill>
              <a:srgbClr val="F4CF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622930" y="3983851"/>
              <a:ext cx="1882775" cy="1755543"/>
            </a:xfrm>
            <a:custGeom>
              <a:avLst/>
              <a:gdLst>
                <a:gd name="connsiteX0" fmla="*/ 726555 w 1882775"/>
                <a:gd name="connsiteY0" fmla="*/ 0 h 1755543"/>
                <a:gd name="connsiteX1" fmla="*/ 1882775 w 1882775"/>
                <a:gd name="connsiteY1" fmla="*/ 667312 h 1755543"/>
                <a:gd name="connsiteX2" fmla="*/ 1846293 w 1882775"/>
                <a:gd name="connsiteY2" fmla="*/ 730018 h 1755543"/>
                <a:gd name="connsiteX3" fmla="*/ 1806639 w 1882775"/>
                <a:gd name="connsiteY3" fmla="*/ 790343 h 1755543"/>
                <a:gd name="connsiteX4" fmla="*/ 1765399 w 1882775"/>
                <a:gd name="connsiteY4" fmla="*/ 849874 h 1755543"/>
                <a:gd name="connsiteX5" fmla="*/ 1722573 w 1882775"/>
                <a:gd name="connsiteY5" fmla="*/ 907818 h 1755543"/>
                <a:gd name="connsiteX6" fmla="*/ 1678160 w 1882775"/>
                <a:gd name="connsiteY6" fmla="*/ 964174 h 1755543"/>
                <a:gd name="connsiteX7" fmla="*/ 1631368 w 1882775"/>
                <a:gd name="connsiteY7" fmla="*/ 1018149 h 1755543"/>
                <a:gd name="connsiteX8" fmla="*/ 1583784 w 1882775"/>
                <a:gd name="connsiteY8" fmla="*/ 1071331 h 1755543"/>
                <a:gd name="connsiteX9" fmla="*/ 1533819 w 1882775"/>
                <a:gd name="connsiteY9" fmla="*/ 1121337 h 1755543"/>
                <a:gd name="connsiteX10" fmla="*/ 1483855 w 1882775"/>
                <a:gd name="connsiteY10" fmla="*/ 1171343 h 1755543"/>
                <a:gd name="connsiteX11" fmla="*/ 1429926 w 1882775"/>
                <a:gd name="connsiteY11" fmla="*/ 1218968 h 1755543"/>
                <a:gd name="connsiteX12" fmla="*/ 1376789 w 1882775"/>
                <a:gd name="connsiteY12" fmla="*/ 1265006 h 1755543"/>
                <a:gd name="connsiteX13" fmla="*/ 1322067 w 1882775"/>
                <a:gd name="connsiteY13" fmla="*/ 1307074 h 1755543"/>
                <a:gd name="connsiteX14" fmla="*/ 1264172 w 1882775"/>
                <a:gd name="connsiteY14" fmla="*/ 1349937 h 1755543"/>
                <a:gd name="connsiteX15" fmla="*/ 1206277 w 1882775"/>
                <a:gd name="connsiteY15" fmla="*/ 1389624 h 1755543"/>
                <a:gd name="connsiteX16" fmla="*/ 1148382 w 1882775"/>
                <a:gd name="connsiteY16" fmla="*/ 1427724 h 1755543"/>
                <a:gd name="connsiteX17" fmla="*/ 1087315 w 1882775"/>
                <a:gd name="connsiteY17" fmla="*/ 1464237 h 1755543"/>
                <a:gd name="connsiteX18" fmla="*/ 1027040 w 1882775"/>
                <a:gd name="connsiteY18" fmla="*/ 1497574 h 1755543"/>
                <a:gd name="connsiteX19" fmla="*/ 962801 w 1882775"/>
                <a:gd name="connsiteY19" fmla="*/ 1531706 h 1755543"/>
                <a:gd name="connsiteX20" fmla="*/ 900147 w 1882775"/>
                <a:gd name="connsiteY20" fmla="*/ 1560281 h 1755543"/>
                <a:gd name="connsiteX21" fmla="*/ 835115 w 1882775"/>
                <a:gd name="connsiteY21" fmla="*/ 1589649 h 1755543"/>
                <a:gd name="connsiteX22" fmla="*/ 769289 w 1882775"/>
                <a:gd name="connsiteY22" fmla="*/ 1615049 h 1755543"/>
                <a:gd name="connsiteX23" fmla="*/ 701877 w 1882775"/>
                <a:gd name="connsiteY23" fmla="*/ 1639656 h 1755543"/>
                <a:gd name="connsiteX24" fmla="*/ 635258 w 1882775"/>
                <a:gd name="connsiteY24" fmla="*/ 1661087 h 1755543"/>
                <a:gd name="connsiteX25" fmla="*/ 568640 w 1882775"/>
                <a:gd name="connsiteY25" fmla="*/ 1680931 h 1755543"/>
                <a:gd name="connsiteX26" fmla="*/ 498055 w 1882775"/>
                <a:gd name="connsiteY26" fmla="*/ 1697599 h 1755543"/>
                <a:gd name="connsiteX27" fmla="*/ 429850 w 1882775"/>
                <a:gd name="connsiteY27" fmla="*/ 1712681 h 1755543"/>
                <a:gd name="connsiteX28" fmla="*/ 359266 w 1882775"/>
                <a:gd name="connsiteY28" fmla="*/ 1726174 h 1755543"/>
                <a:gd name="connsiteX29" fmla="*/ 287889 w 1882775"/>
                <a:gd name="connsiteY29" fmla="*/ 1737287 h 1755543"/>
                <a:gd name="connsiteX30" fmla="*/ 216511 w 1882775"/>
                <a:gd name="connsiteY30" fmla="*/ 1744431 h 1755543"/>
                <a:gd name="connsiteX31" fmla="*/ 145134 w 1882775"/>
                <a:gd name="connsiteY31" fmla="*/ 1750781 h 1755543"/>
                <a:gd name="connsiteX32" fmla="*/ 72964 w 1882775"/>
                <a:gd name="connsiteY32" fmla="*/ 1753956 h 1755543"/>
                <a:gd name="connsiteX33" fmla="*/ 0 w 1882775"/>
                <a:gd name="connsiteY33" fmla="*/ 1755543 h 1755543"/>
                <a:gd name="connsiteX34" fmla="*/ 0 w 1882775"/>
                <a:gd name="connsiteY34" fmla="*/ 418079 h 175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5543">
                  <a:moveTo>
                    <a:pt x="726555" y="0"/>
                  </a:moveTo>
                  <a:lnTo>
                    <a:pt x="1882775" y="667312"/>
                  </a:lnTo>
                  <a:lnTo>
                    <a:pt x="1846293" y="730018"/>
                  </a:lnTo>
                  <a:lnTo>
                    <a:pt x="1806639" y="790343"/>
                  </a:lnTo>
                  <a:lnTo>
                    <a:pt x="1765399" y="849874"/>
                  </a:lnTo>
                  <a:lnTo>
                    <a:pt x="1722573" y="907818"/>
                  </a:lnTo>
                  <a:lnTo>
                    <a:pt x="1678160" y="964174"/>
                  </a:lnTo>
                  <a:lnTo>
                    <a:pt x="1631368" y="1018149"/>
                  </a:lnTo>
                  <a:lnTo>
                    <a:pt x="1583784" y="1071331"/>
                  </a:lnTo>
                  <a:lnTo>
                    <a:pt x="1533819" y="1121337"/>
                  </a:lnTo>
                  <a:lnTo>
                    <a:pt x="1483855" y="1171343"/>
                  </a:lnTo>
                  <a:lnTo>
                    <a:pt x="1429926" y="1218968"/>
                  </a:lnTo>
                  <a:lnTo>
                    <a:pt x="1376789" y="1265006"/>
                  </a:lnTo>
                  <a:lnTo>
                    <a:pt x="1322067" y="1307074"/>
                  </a:lnTo>
                  <a:lnTo>
                    <a:pt x="1264172" y="1349937"/>
                  </a:lnTo>
                  <a:lnTo>
                    <a:pt x="1206277" y="1389624"/>
                  </a:lnTo>
                  <a:lnTo>
                    <a:pt x="1148382" y="1427724"/>
                  </a:lnTo>
                  <a:lnTo>
                    <a:pt x="1087315" y="1464237"/>
                  </a:lnTo>
                  <a:lnTo>
                    <a:pt x="1027040" y="1497574"/>
                  </a:lnTo>
                  <a:lnTo>
                    <a:pt x="962801" y="1531706"/>
                  </a:lnTo>
                  <a:lnTo>
                    <a:pt x="900147" y="1560281"/>
                  </a:lnTo>
                  <a:lnTo>
                    <a:pt x="835115" y="1589649"/>
                  </a:lnTo>
                  <a:lnTo>
                    <a:pt x="769289" y="1615049"/>
                  </a:lnTo>
                  <a:lnTo>
                    <a:pt x="701877" y="1639656"/>
                  </a:lnTo>
                  <a:lnTo>
                    <a:pt x="635258" y="1661087"/>
                  </a:lnTo>
                  <a:lnTo>
                    <a:pt x="568640" y="1680931"/>
                  </a:lnTo>
                  <a:lnTo>
                    <a:pt x="498055" y="1697599"/>
                  </a:lnTo>
                  <a:lnTo>
                    <a:pt x="429850" y="1712681"/>
                  </a:lnTo>
                  <a:lnTo>
                    <a:pt x="359266" y="1726174"/>
                  </a:lnTo>
                  <a:lnTo>
                    <a:pt x="287889" y="1737287"/>
                  </a:lnTo>
                  <a:lnTo>
                    <a:pt x="216511" y="1744431"/>
                  </a:lnTo>
                  <a:lnTo>
                    <a:pt x="145134" y="1750781"/>
                  </a:lnTo>
                  <a:lnTo>
                    <a:pt x="72964" y="1753956"/>
                  </a:lnTo>
                  <a:lnTo>
                    <a:pt x="0" y="1755543"/>
                  </a:lnTo>
                  <a:lnTo>
                    <a:pt x="0" y="418079"/>
                  </a:lnTo>
                  <a:close/>
                </a:path>
              </a:pathLst>
            </a:custGeom>
            <a:solidFill>
              <a:srgbClr val="5DC3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673480" y="3982943"/>
              <a:ext cx="1882775" cy="1756451"/>
            </a:xfrm>
            <a:custGeom>
              <a:avLst/>
              <a:gdLst>
                <a:gd name="connsiteX0" fmla="*/ 1157792 w 1882775"/>
                <a:gd name="connsiteY0" fmla="*/ 0 h 1756451"/>
                <a:gd name="connsiteX1" fmla="*/ 1882775 w 1882775"/>
                <a:gd name="connsiteY1" fmla="*/ 418569 h 1756451"/>
                <a:gd name="connsiteX2" fmla="*/ 1882775 w 1882775"/>
                <a:gd name="connsiteY2" fmla="*/ 1756451 h 1756451"/>
                <a:gd name="connsiteX3" fmla="*/ 1810605 w 1882775"/>
                <a:gd name="connsiteY3" fmla="*/ 1754864 h 1756451"/>
                <a:gd name="connsiteX4" fmla="*/ 1737641 w 1882775"/>
                <a:gd name="connsiteY4" fmla="*/ 1751689 h 1756451"/>
                <a:gd name="connsiteX5" fmla="*/ 1666264 w 1882775"/>
                <a:gd name="connsiteY5" fmla="*/ 1745339 h 1756451"/>
                <a:gd name="connsiteX6" fmla="*/ 1594887 w 1882775"/>
                <a:gd name="connsiteY6" fmla="*/ 1738195 h 1756451"/>
                <a:gd name="connsiteX7" fmla="*/ 1524302 w 1882775"/>
                <a:gd name="connsiteY7" fmla="*/ 1727082 h 1756451"/>
                <a:gd name="connsiteX8" fmla="*/ 1454511 w 1882775"/>
                <a:gd name="connsiteY8" fmla="*/ 1713589 h 1756451"/>
                <a:gd name="connsiteX9" fmla="*/ 1384720 w 1882775"/>
                <a:gd name="connsiteY9" fmla="*/ 1698507 h 1756451"/>
                <a:gd name="connsiteX10" fmla="*/ 1315722 w 1882775"/>
                <a:gd name="connsiteY10" fmla="*/ 1681839 h 1756451"/>
                <a:gd name="connsiteX11" fmla="*/ 1247517 w 1882775"/>
                <a:gd name="connsiteY11" fmla="*/ 1661995 h 1756451"/>
                <a:gd name="connsiteX12" fmla="*/ 1180898 w 1882775"/>
                <a:gd name="connsiteY12" fmla="*/ 1640564 h 1756451"/>
                <a:gd name="connsiteX13" fmla="*/ 1113486 w 1882775"/>
                <a:gd name="connsiteY13" fmla="*/ 1615957 h 1756451"/>
                <a:gd name="connsiteX14" fmla="*/ 1047661 w 1882775"/>
                <a:gd name="connsiteY14" fmla="*/ 1590557 h 1756451"/>
                <a:gd name="connsiteX15" fmla="*/ 984214 w 1882775"/>
                <a:gd name="connsiteY15" fmla="*/ 1561189 h 1756451"/>
                <a:gd name="connsiteX16" fmla="*/ 919974 w 1882775"/>
                <a:gd name="connsiteY16" fmla="*/ 1532614 h 1756451"/>
                <a:gd name="connsiteX17" fmla="*/ 857321 w 1882775"/>
                <a:gd name="connsiteY17" fmla="*/ 1498482 h 1756451"/>
                <a:gd name="connsiteX18" fmla="*/ 795461 w 1882775"/>
                <a:gd name="connsiteY18" fmla="*/ 1465145 h 1756451"/>
                <a:gd name="connsiteX19" fmla="*/ 735980 w 1882775"/>
                <a:gd name="connsiteY19" fmla="*/ 1428632 h 1756451"/>
                <a:gd name="connsiteX20" fmla="*/ 676499 w 1882775"/>
                <a:gd name="connsiteY20" fmla="*/ 1390532 h 1756451"/>
                <a:gd name="connsiteX21" fmla="*/ 618604 w 1882775"/>
                <a:gd name="connsiteY21" fmla="*/ 1350845 h 1756451"/>
                <a:gd name="connsiteX22" fmla="*/ 562295 w 1882775"/>
                <a:gd name="connsiteY22" fmla="*/ 1307982 h 1756451"/>
                <a:gd name="connsiteX23" fmla="*/ 505986 w 1882775"/>
                <a:gd name="connsiteY23" fmla="*/ 1265914 h 1756451"/>
                <a:gd name="connsiteX24" fmla="*/ 452850 w 1882775"/>
                <a:gd name="connsiteY24" fmla="*/ 1219876 h 1756451"/>
                <a:gd name="connsiteX25" fmla="*/ 398920 w 1882775"/>
                <a:gd name="connsiteY25" fmla="*/ 1172251 h 1756451"/>
                <a:gd name="connsiteX26" fmla="*/ 348956 w 1882775"/>
                <a:gd name="connsiteY26" fmla="*/ 1122245 h 1756451"/>
                <a:gd name="connsiteX27" fmla="*/ 298992 w 1882775"/>
                <a:gd name="connsiteY27" fmla="*/ 1072239 h 1756451"/>
                <a:gd name="connsiteX28" fmla="*/ 251407 w 1882775"/>
                <a:gd name="connsiteY28" fmla="*/ 1019057 h 1756451"/>
                <a:gd name="connsiteX29" fmla="*/ 206201 w 1882775"/>
                <a:gd name="connsiteY29" fmla="*/ 965082 h 1756451"/>
                <a:gd name="connsiteX30" fmla="*/ 160203 w 1882775"/>
                <a:gd name="connsiteY30" fmla="*/ 908726 h 1756451"/>
                <a:gd name="connsiteX31" fmla="*/ 117376 w 1882775"/>
                <a:gd name="connsiteY31" fmla="*/ 850782 h 1756451"/>
                <a:gd name="connsiteX32" fmla="*/ 76136 w 1882775"/>
                <a:gd name="connsiteY32" fmla="*/ 791251 h 1756451"/>
                <a:gd name="connsiteX33" fmla="*/ 36482 w 1882775"/>
                <a:gd name="connsiteY33" fmla="*/ 730926 h 1756451"/>
                <a:gd name="connsiteX34" fmla="*/ 0 w 1882775"/>
                <a:gd name="connsiteY34" fmla="*/ 668220 h 17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6451">
                  <a:moveTo>
                    <a:pt x="1157792" y="0"/>
                  </a:moveTo>
                  <a:lnTo>
                    <a:pt x="1882775" y="418569"/>
                  </a:lnTo>
                  <a:lnTo>
                    <a:pt x="1882775" y="1756451"/>
                  </a:lnTo>
                  <a:lnTo>
                    <a:pt x="1810605" y="1754864"/>
                  </a:lnTo>
                  <a:lnTo>
                    <a:pt x="1737641" y="1751689"/>
                  </a:lnTo>
                  <a:lnTo>
                    <a:pt x="1666264" y="1745339"/>
                  </a:lnTo>
                  <a:lnTo>
                    <a:pt x="1594887" y="1738195"/>
                  </a:lnTo>
                  <a:lnTo>
                    <a:pt x="1524302" y="1727082"/>
                  </a:lnTo>
                  <a:lnTo>
                    <a:pt x="1454511" y="1713589"/>
                  </a:lnTo>
                  <a:lnTo>
                    <a:pt x="1384720" y="1698507"/>
                  </a:lnTo>
                  <a:lnTo>
                    <a:pt x="1315722" y="1681839"/>
                  </a:lnTo>
                  <a:lnTo>
                    <a:pt x="1247517" y="1661995"/>
                  </a:lnTo>
                  <a:lnTo>
                    <a:pt x="1180898" y="1640564"/>
                  </a:lnTo>
                  <a:lnTo>
                    <a:pt x="1113486" y="1615957"/>
                  </a:lnTo>
                  <a:lnTo>
                    <a:pt x="1047661" y="1590557"/>
                  </a:lnTo>
                  <a:lnTo>
                    <a:pt x="984214" y="1561189"/>
                  </a:lnTo>
                  <a:lnTo>
                    <a:pt x="919974" y="1532614"/>
                  </a:lnTo>
                  <a:lnTo>
                    <a:pt x="857321" y="1498482"/>
                  </a:lnTo>
                  <a:lnTo>
                    <a:pt x="795461" y="1465145"/>
                  </a:lnTo>
                  <a:lnTo>
                    <a:pt x="735980" y="1428632"/>
                  </a:lnTo>
                  <a:lnTo>
                    <a:pt x="676499" y="1390532"/>
                  </a:lnTo>
                  <a:lnTo>
                    <a:pt x="618604" y="1350845"/>
                  </a:lnTo>
                  <a:lnTo>
                    <a:pt x="562295" y="1307982"/>
                  </a:lnTo>
                  <a:lnTo>
                    <a:pt x="505986" y="1265914"/>
                  </a:lnTo>
                  <a:lnTo>
                    <a:pt x="452850" y="1219876"/>
                  </a:lnTo>
                  <a:lnTo>
                    <a:pt x="398920" y="1172251"/>
                  </a:lnTo>
                  <a:lnTo>
                    <a:pt x="348956" y="1122245"/>
                  </a:lnTo>
                  <a:lnTo>
                    <a:pt x="298992" y="1072239"/>
                  </a:lnTo>
                  <a:lnTo>
                    <a:pt x="251407" y="1019057"/>
                  </a:lnTo>
                  <a:lnTo>
                    <a:pt x="206201" y="965082"/>
                  </a:lnTo>
                  <a:lnTo>
                    <a:pt x="160203" y="908726"/>
                  </a:lnTo>
                  <a:lnTo>
                    <a:pt x="117376" y="850782"/>
                  </a:lnTo>
                  <a:lnTo>
                    <a:pt x="76136" y="791251"/>
                  </a:lnTo>
                  <a:lnTo>
                    <a:pt x="36482" y="730926"/>
                  </a:lnTo>
                  <a:lnTo>
                    <a:pt x="0" y="668220"/>
                  </a:lnTo>
                  <a:close/>
                </a:path>
              </a:pathLst>
            </a:custGeom>
            <a:solidFill>
              <a:srgbClr val="5FABD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2348042" y="2419932"/>
              <a:ext cx="1450117" cy="2174875"/>
            </a:xfrm>
            <a:custGeom>
              <a:avLst/>
              <a:gdLst>
                <a:gd name="connsiteX0" fmla="*/ 291306 w 1450117"/>
                <a:gd name="connsiteY0" fmla="*/ 0 h 2174875"/>
                <a:gd name="connsiteX1" fmla="*/ 1448906 w 1450117"/>
                <a:gd name="connsiteY1" fmla="*/ 667265 h 2174875"/>
                <a:gd name="connsiteX2" fmla="*/ 1450117 w 1450117"/>
                <a:gd name="connsiteY2" fmla="*/ 1505937 h 2174875"/>
                <a:gd name="connsiteX3" fmla="*/ 291306 w 1450117"/>
                <a:gd name="connsiteY3" fmla="*/ 2174875 h 2174875"/>
                <a:gd name="connsiteX4" fmla="*/ 256381 w 1450117"/>
                <a:gd name="connsiteY4" fmla="*/ 2112169 h 2174875"/>
                <a:gd name="connsiteX5" fmla="*/ 224631 w 1450117"/>
                <a:gd name="connsiteY5" fmla="*/ 2047081 h 2174875"/>
                <a:gd name="connsiteX6" fmla="*/ 192088 w 1450117"/>
                <a:gd name="connsiteY6" fmla="*/ 1982788 h 2174875"/>
                <a:gd name="connsiteX7" fmla="*/ 165100 w 1450117"/>
                <a:gd name="connsiteY7" fmla="*/ 1916113 h 2174875"/>
                <a:gd name="connsiteX8" fmla="*/ 137319 w 1450117"/>
                <a:gd name="connsiteY8" fmla="*/ 1850231 h 2174875"/>
                <a:gd name="connsiteX9" fmla="*/ 114300 w 1450117"/>
                <a:gd name="connsiteY9" fmla="*/ 1781969 h 2174875"/>
                <a:gd name="connsiteX10" fmla="*/ 92869 w 1450117"/>
                <a:gd name="connsiteY10" fmla="*/ 1714500 h 2174875"/>
                <a:gd name="connsiteX11" fmla="*/ 73819 w 1450117"/>
                <a:gd name="connsiteY11" fmla="*/ 1646238 h 2174875"/>
                <a:gd name="connsiteX12" fmla="*/ 56356 w 1450117"/>
                <a:gd name="connsiteY12" fmla="*/ 1577181 h 2174875"/>
                <a:gd name="connsiteX13" fmla="*/ 41275 w 1450117"/>
                <a:gd name="connsiteY13" fmla="*/ 1507331 h 2174875"/>
                <a:gd name="connsiteX14" fmla="*/ 29369 w 1450117"/>
                <a:gd name="connsiteY14" fmla="*/ 1439069 h 2174875"/>
                <a:gd name="connsiteX15" fmla="*/ 18256 w 1450117"/>
                <a:gd name="connsiteY15" fmla="*/ 1368425 h 2174875"/>
                <a:gd name="connsiteX16" fmla="*/ 11113 w 1450117"/>
                <a:gd name="connsiteY16" fmla="*/ 1298575 h 2174875"/>
                <a:gd name="connsiteX17" fmla="*/ 4763 w 1450117"/>
                <a:gd name="connsiteY17" fmla="*/ 1228725 h 2174875"/>
                <a:gd name="connsiteX18" fmla="*/ 1588 w 1450117"/>
                <a:gd name="connsiteY18" fmla="*/ 1158081 h 2174875"/>
                <a:gd name="connsiteX19" fmla="*/ 0 w 1450117"/>
                <a:gd name="connsiteY19" fmla="*/ 1086644 h 2174875"/>
                <a:gd name="connsiteX20" fmla="*/ 1588 w 1450117"/>
                <a:gd name="connsiteY20" fmla="*/ 1016794 h 2174875"/>
                <a:gd name="connsiteX21" fmla="*/ 4763 w 1450117"/>
                <a:gd name="connsiteY21" fmla="*/ 946150 h 2174875"/>
                <a:gd name="connsiteX22" fmla="*/ 11113 w 1450117"/>
                <a:gd name="connsiteY22" fmla="*/ 876300 h 2174875"/>
                <a:gd name="connsiteX23" fmla="*/ 18256 w 1450117"/>
                <a:gd name="connsiteY23" fmla="*/ 806450 h 2174875"/>
                <a:gd name="connsiteX24" fmla="*/ 29369 w 1450117"/>
                <a:gd name="connsiteY24" fmla="*/ 735806 h 2174875"/>
                <a:gd name="connsiteX25" fmla="*/ 41275 w 1450117"/>
                <a:gd name="connsiteY25" fmla="*/ 667544 h 2174875"/>
                <a:gd name="connsiteX26" fmla="*/ 56356 w 1450117"/>
                <a:gd name="connsiteY26" fmla="*/ 597694 h 2174875"/>
                <a:gd name="connsiteX27" fmla="*/ 73819 w 1450117"/>
                <a:gd name="connsiteY27" fmla="*/ 528638 h 2174875"/>
                <a:gd name="connsiteX28" fmla="*/ 92869 w 1450117"/>
                <a:gd name="connsiteY28" fmla="*/ 460375 h 2174875"/>
                <a:gd name="connsiteX29" fmla="*/ 114300 w 1450117"/>
                <a:gd name="connsiteY29" fmla="*/ 392906 h 2174875"/>
                <a:gd name="connsiteX30" fmla="*/ 137319 w 1450117"/>
                <a:gd name="connsiteY30" fmla="*/ 324644 h 2174875"/>
                <a:gd name="connsiteX31" fmla="*/ 165100 w 1450117"/>
                <a:gd name="connsiteY31" fmla="*/ 258763 h 2174875"/>
                <a:gd name="connsiteX32" fmla="*/ 192088 w 1450117"/>
                <a:gd name="connsiteY32" fmla="*/ 192088 h 2174875"/>
                <a:gd name="connsiteX33" fmla="*/ 224631 w 1450117"/>
                <a:gd name="connsiteY33" fmla="*/ 127794 h 2174875"/>
                <a:gd name="connsiteX34" fmla="*/ 256381 w 1450117"/>
                <a:gd name="connsiteY34" fmla="*/ 62706 h 217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50117" h="2174875">
                  <a:moveTo>
                    <a:pt x="291306" y="0"/>
                  </a:moveTo>
                  <a:lnTo>
                    <a:pt x="1448906" y="667265"/>
                  </a:lnTo>
                  <a:lnTo>
                    <a:pt x="1450117" y="1505937"/>
                  </a:lnTo>
                  <a:lnTo>
                    <a:pt x="291306" y="2174875"/>
                  </a:lnTo>
                  <a:lnTo>
                    <a:pt x="256381" y="2112169"/>
                  </a:lnTo>
                  <a:lnTo>
                    <a:pt x="224631" y="2047081"/>
                  </a:lnTo>
                  <a:lnTo>
                    <a:pt x="192088" y="1982788"/>
                  </a:lnTo>
                  <a:lnTo>
                    <a:pt x="165100" y="1916113"/>
                  </a:lnTo>
                  <a:lnTo>
                    <a:pt x="137319" y="1850231"/>
                  </a:lnTo>
                  <a:lnTo>
                    <a:pt x="114300" y="1781969"/>
                  </a:lnTo>
                  <a:lnTo>
                    <a:pt x="92869" y="1714500"/>
                  </a:lnTo>
                  <a:lnTo>
                    <a:pt x="73819" y="1646238"/>
                  </a:lnTo>
                  <a:lnTo>
                    <a:pt x="56356" y="1577181"/>
                  </a:lnTo>
                  <a:lnTo>
                    <a:pt x="41275" y="1507331"/>
                  </a:lnTo>
                  <a:lnTo>
                    <a:pt x="29369" y="1439069"/>
                  </a:lnTo>
                  <a:lnTo>
                    <a:pt x="18256" y="1368425"/>
                  </a:lnTo>
                  <a:lnTo>
                    <a:pt x="11113" y="1298575"/>
                  </a:lnTo>
                  <a:lnTo>
                    <a:pt x="4763" y="1228725"/>
                  </a:lnTo>
                  <a:lnTo>
                    <a:pt x="1588" y="1158081"/>
                  </a:lnTo>
                  <a:lnTo>
                    <a:pt x="0" y="1086644"/>
                  </a:lnTo>
                  <a:lnTo>
                    <a:pt x="1588" y="1016794"/>
                  </a:lnTo>
                  <a:lnTo>
                    <a:pt x="4763" y="946150"/>
                  </a:lnTo>
                  <a:lnTo>
                    <a:pt x="11113" y="876300"/>
                  </a:lnTo>
                  <a:lnTo>
                    <a:pt x="18256" y="806450"/>
                  </a:lnTo>
                  <a:lnTo>
                    <a:pt x="29369" y="735806"/>
                  </a:lnTo>
                  <a:lnTo>
                    <a:pt x="41275" y="667544"/>
                  </a:lnTo>
                  <a:lnTo>
                    <a:pt x="56356" y="597694"/>
                  </a:lnTo>
                  <a:lnTo>
                    <a:pt x="73819" y="528638"/>
                  </a:lnTo>
                  <a:lnTo>
                    <a:pt x="92869" y="460375"/>
                  </a:lnTo>
                  <a:lnTo>
                    <a:pt x="114300" y="392906"/>
                  </a:lnTo>
                  <a:lnTo>
                    <a:pt x="137319" y="324644"/>
                  </a:lnTo>
                  <a:lnTo>
                    <a:pt x="165100" y="258763"/>
                  </a:lnTo>
                  <a:lnTo>
                    <a:pt x="192088" y="192088"/>
                  </a:lnTo>
                  <a:lnTo>
                    <a:pt x="224631" y="127794"/>
                  </a:lnTo>
                  <a:lnTo>
                    <a:pt x="256381" y="62706"/>
                  </a:lnTo>
                  <a:close/>
                </a:path>
              </a:pathLst>
            </a:custGeom>
            <a:solidFill>
              <a:srgbClr val="AAB5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673480" y="1275344"/>
              <a:ext cx="1882775" cy="1754722"/>
            </a:xfrm>
            <a:custGeom>
              <a:avLst/>
              <a:gdLst>
                <a:gd name="connsiteX0" fmla="*/ 1810605 w 1882775"/>
                <a:gd name="connsiteY0" fmla="*/ 0 h 1754722"/>
                <a:gd name="connsiteX1" fmla="*/ 1882775 w 1882775"/>
                <a:gd name="connsiteY1" fmla="*/ 0 h 1754722"/>
                <a:gd name="connsiteX2" fmla="*/ 1882775 w 1882775"/>
                <a:gd name="connsiteY2" fmla="*/ 1337304 h 1754722"/>
                <a:gd name="connsiteX3" fmla="*/ 1155858 w 1882775"/>
                <a:gd name="connsiteY3" fmla="*/ 1754722 h 1754722"/>
                <a:gd name="connsiteX4" fmla="*/ 0 w 1882775"/>
                <a:gd name="connsiteY4" fmla="*/ 1086644 h 1754722"/>
                <a:gd name="connsiteX5" fmla="*/ 36482 w 1882775"/>
                <a:gd name="connsiteY5" fmla="*/ 1025525 h 1754722"/>
                <a:gd name="connsiteX6" fmla="*/ 76136 w 1882775"/>
                <a:gd name="connsiteY6" fmla="*/ 965200 h 1754722"/>
                <a:gd name="connsiteX7" fmla="*/ 117376 w 1882775"/>
                <a:gd name="connsiteY7" fmla="*/ 905669 h 1754722"/>
                <a:gd name="connsiteX8" fmla="*/ 160203 w 1882775"/>
                <a:gd name="connsiteY8" fmla="*/ 847725 h 1754722"/>
                <a:gd name="connsiteX9" fmla="*/ 206201 w 1882775"/>
                <a:gd name="connsiteY9" fmla="*/ 791369 h 1754722"/>
                <a:gd name="connsiteX10" fmla="*/ 251407 w 1882775"/>
                <a:gd name="connsiteY10" fmla="*/ 737394 h 1754722"/>
                <a:gd name="connsiteX11" fmla="*/ 298992 w 1882775"/>
                <a:gd name="connsiteY11" fmla="*/ 684213 h 1754722"/>
                <a:gd name="connsiteX12" fmla="*/ 348956 w 1882775"/>
                <a:gd name="connsiteY12" fmla="*/ 634206 h 1754722"/>
                <a:gd name="connsiteX13" fmla="*/ 398920 w 1882775"/>
                <a:gd name="connsiteY13" fmla="*/ 584200 h 1754722"/>
                <a:gd name="connsiteX14" fmla="*/ 452850 w 1882775"/>
                <a:gd name="connsiteY14" fmla="*/ 536575 h 1754722"/>
                <a:gd name="connsiteX15" fmla="*/ 505986 w 1882775"/>
                <a:gd name="connsiteY15" fmla="*/ 490538 h 1754722"/>
                <a:gd name="connsiteX16" fmla="*/ 562295 w 1882775"/>
                <a:gd name="connsiteY16" fmla="*/ 446881 h 1754722"/>
                <a:gd name="connsiteX17" fmla="*/ 618604 w 1882775"/>
                <a:gd name="connsiteY17" fmla="*/ 405606 h 1754722"/>
                <a:gd name="connsiteX18" fmla="*/ 676499 w 1882775"/>
                <a:gd name="connsiteY18" fmla="*/ 365919 h 1754722"/>
                <a:gd name="connsiteX19" fmla="*/ 735980 w 1882775"/>
                <a:gd name="connsiteY19" fmla="*/ 327819 h 1754722"/>
                <a:gd name="connsiteX20" fmla="*/ 795461 w 1882775"/>
                <a:gd name="connsiteY20" fmla="*/ 291306 h 1754722"/>
                <a:gd name="connsiteX21" fmla="*/ 857321 w 1882775"/>
                <a:gd name="connsiteY21" fmla="*/ 256381 h 1754722"/>
                <a:gd name="connsiteX22" fmla="*/ 919974 w 1882775"/>
                <a:gd name="connsiteY22" fmla="*/ 223838 h 1754722"/>
                <a:gd name="connsiteX23" fmla="*/ 984214 w 1882775"/>
                <a:gd name="connsiteY23" fmla="*/ 193675 h 1754722"/>
                <a:gd name="connsiteX24" fmla="*/ 1047661 w 1882775"/>
                <a:gd name="connsiteY24" fmla="*/ 165894 h 1754722"/>
                <a:gd name="connsiteX25" fmla="*/ 1113486 w 1882775"/>
                <a:gd name="connsiteY25" fmla="*/ 140494 h 1754722"/>
                <a:gd name="connsiteX26" fmla="*/ 1180898 w 1882775"/>
                <a:gd name="connsiteY26" fmla="*/ 115888 h 1754722"/>
                <a:gd name="connsiteX27" fmla="*/ 1247517 w 1882775"/>
                <a:gd name="connsiteY27" fmla="*/ 94456 h 1754722"/>
                <a:gd name="connsiteX28" fmla="*/ 1315722 w 1882775"/>
                <a:gd name="connsiteY28" fmla="*/ 74613 h 1754722"/>
                <a:gd name="connsiteX29" fmla="*/ 1384720 w 1882775"/>
                <a:gd name="connsiteY29" fmla="*/ 57944 h 1754722"/>
                <a:gd name="connsiteX30" fmla="*/ 1454511 w 1882775"/>
                <a:gd name="connsiteY30" fmla="*/ 42863 h 1754722"/>
                <a:gd name="connsiteX31" fmla="*/ 1524302 w 1882775"/>
                <a:gd name="connsiteY31" fmla="*/ 29369 h 1754722"/>
                <a:gd name="connsiteX32" fmla="*/ 1594887 w 1882775"/>
                <a:gd name="connsiteY32" fmla="*/ 18256 h 1754722"/>
                <a:gd name="connsiteX33" fmla="*/ 1666264 w 1882775"/>
                <a:gd name="connsiteY33" fmla="*/ 11113 h 1754722"/>
                <a:gd name="connsiteX34" fmla="*/ 1737641 w 1882775"/>
                <a:gd name="connsiteY34" fmla="*/ 4763 h 17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82775" h="1754722">
                  <a:moveTo>
                    <a:pt x="1810605" y="0"/>
                  </a:moveTo>
                  <a:lnTo>
                    <a:pt x="1882775" y="0"/>
                  </a:lnTo>
                  <a:lnTo>
                    <a:pt x="1882775" y="1337304"/>
                  </a:lnTo>
                  <a:lnTo>
                    <a:pt x="1155858" y="1754722"/>
                  </a:lnTo>
                  <a:lnTo>
                    <a:pt x="0" y="1086644"/>
                  </a:lnTo>
                  <a:lnTo>
                    <a:pt x="36482" y="1025525"/>
                  </a:lnTo>
                  <a:lnTo>
                    <a:pt x="76136" y="965200"/>
                  </a:lnTo>
                  <a:lnTo>
                    <a:pt x="117376" y="905669"/>
                  </a:lnTo>
                  <a:lnTo>
                    <a:pt x="160203" y="847725"/>
                  </a:lnTo>
                  <a:lnTo>
                    <a:pt x="206201" y="791369"/>
                  </a:lnTo>
                  <a:lnTo>
                    <a:pt x="251407" y="737394"/>
                  </a:lnTo>
                  <a:lnTo>
                    <a:pt x="298992" y="684213"/>
                  </a:lnTo>
                  <a:lnTo>
                    <a:pt x="348956" y="634206"/>
                  </a:lnTo>
                  <a:lnTo>
                    <a:pt x="398920" y="584200"/>
                  </a:lnTo>
                  <a:lnTo>
                    <a:pt x="452850" y="536575"/>
                  </a:lnTo>
                  <a:lnTo>
                    <a:pt x="505986" y="490538"/>
                  </a:lnTo>
                  <a:lnTo>
                    <a:pt x="562295" y="446881"/>
                  </a:lnTo>
                  <a:lnTo>
                    <a:pt x="618604" y="405606"/>
                  </a:lnTo>
                  <a:lnTo>
                    <a:pt x="676499" y="365919"/>
                  </a:lnTo>
                  <a:lnTo>
                    <a:pt x="735980" y="327819"/>
                  </a:lnTo>
                  <a:lnTo>
                    <a:pt x="795461" y="291306"/>
                  </a:lnTo>
                  <a:lnTo>
                    <a:pt x="857321" y="256381"/>
                  </a:lnTo>
                  <a:lnTo>
                    <a:pt x="919974" y="223838"/>
                  </a:lnTo>
                  <a:lnTo>
                    <a:pt x="984214" y="193675"/>
                  </a:lnTo>
                  <a:lnTo>
                    <a:pt x="1047661" y="165894"/>
                  </a:lnTo>
                  <a:lnTo>
                    <a:pt x="1113486" y="140494"/>
                  </a:lnTo>
                  <a:lnTo>
                    <a:pt x="1180898" y="115888"/>
                  </a:lnTo>
                  <a:lnTo>
                    <a:pt x="1247517" y="94456"/>
                  </a:lnTo>
                  <a:lnTo>
                    <a:pt x="1315722" y="74613"/>
                  </a:lnTo>
                  <a:lnTo>
                    <a:pt x="1384720" y="57944"/>
                  </a:lnTo>
                  <a:lnTo>
                    <a:pt x="1454511" y="42863"/>
                  </a:lnTo>
                  <a:lnTo>
                    <a:pt x="1524302" y="29369"/>
                  </a:lnTo>
                  <a:lnTo>
                    <a:pt x="1594887" y="18256"/>
                  </a:lnTo>
                  <a:lnTo>
                    <a:pt x="1666264" y="11113"/>
                  </a:lnTo>
                  <a:lnTo>
                    <a:pt x="1737641" y="4763"/>
                  </a:lnTo>
                  <a:close/>
                </a:path>
              </a:pathLst>
            </a:custGeom>
            <a:solidFill>
              <a:srgbClr val="A47BB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40" name="Oval 34"/>
            <p:cNvSpPr/>
            <p:nvPr/>
          </p:nvSpPr>
          <p:spPr>
            <a:xfrm>
              <a:off x="5957744" y="2094575"/>
              <a:ext cx="341752" cy="341752"/>
            </a:xfrm>
            <a:prstGeom prst="ellipse">
              <a:avLst/>
            </a:prstGeom>
            <a:solidFill>
              <a:srgbClr val="AF2415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1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41" name="Oval 35"/>
            <p:cNvSpPr/>
            <p:nvPr/>
          </p:nvSpPr>
          <p:spPr>
            <a:xfrm>
              <a:off x="6277535" y="4110799"/>
              <a:ext cx="341752" cy="341752"/>
            </a:xfrm>
            <a:prstGeom prst="ellipse">
              <a:avLst/>
            </a:prstGeom>
            <a:solidFill>
              <a:srgbClr val="B2920A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2</a:t>
              </a:r>
            </a:p>
          </p:txBody>
        </p:sp>
        <p:sp>
          <p:nvSpPr>
            <p:cNvPr id="42" name="Oval 36"/>
            <p:cNvSpPr/>
            <p:nvPr/>
          </p:nvSpPr>
          <p:spPr>
            <a:xfrm>
              <a:off x="4710817" y="5303623"/>
              <a:ext cx="341752" cy="341752"/>
            </a:xfrm>
            <a:prstGeom prst="ellipse">
              <a:avLst/>
            </a:prstGeom>
            <a:solidFill>
              <a:srgbClr val="296D5E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3</a:t>
              </a:r>
            </a:p>
          </p:txBody>
        </p:sp>
        <p:sp>
          <p:nvSpPr>
            <p:cNvPr id="43" name="Oval 60"/>
            <p:cNvSpPr/>
            <p:nvPr/>
          </p:nvSpPr>
          <p:spPr>
            <a:xfrm>
              <a:off x="2807680" y="4563734"/>
              <a:ext cx="341752" cy="341752"/>
            </a:xfrm>
            <a:prstGeom prst="ellipse">
              <a:avLst/>
            </a:prstGeom>
            <a:solidFill>
              <a:srgbClr val="216A9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4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48" name="Oval 61"/>
            <p:cNvSpPr/>
            <p:nvPr/>
          </p:nvSpPr>
          <p:spPr>
            <a:xfrm>
              <a:off x="2591656" y="2598631"/>
              <a:ext cx="341752" cy="3417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5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49" name="Oval 62"/>
            <p:cNvSpPr/>
            <p:nvPr/>
          </p:nvSpPr>
          <p:spPr>
            <a:xfrm>
              <a:off x="4175832" y="1356207"/>
              <a:ext cx="341752" cy="341752"/>
            </a:xfrm>
            <a:prstGeom prst="ellipse">
              <a:avLst/>
            </a:prstGeom>
            <a:solidFill>
              <a:srgbClr val="6F477D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cap="small" dirty="0" smtClean="0">
                  <a:solidFill>
                    <a:prstClr val="white"/>
                  </a:solidFill>
                  <a:effectLst>
                    <a:outerShdw blurRad="25400" dist="38100" dir="2700000" algn="tl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6</a:t>
              </a:r>
              <a:endParaRPr lang="en-US" sz="16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361010" y="1628799"/>
              <a:ext cx="776609" cy="55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6F477D"/>
                  </a:solidFill>
                  <a:latin typeface="Calibri Light" panose="020F0302020204030204" pitchFamily="34" charset="0"/>
                </a:rPr>
                <a:t>XGB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85426" y="2925617"/>
              <a:ext cx="2406312" cy="55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967B08"/>
                  </a:solidFill>
                  <a:latin typeface="Calibri Light" panose="020F0302020204030204" pitchFamily="34" charset="0"/>
                </a:rPr>
                <a:t>GradientBoosting</a:t>
              </a:r>
              <a:endParaRPr lang="en-US" sz="1600" b="1" dirty="0">
                <a:solidFill>
                  <a:srgbClr val="967B08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660003" y="1477345"/>
              <a:ext cx="2511398" cy="55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AF2415"/>
                  </a:solidFill>
                  <a:latin typeface="Calibri Light" panose="020F0302020204030204" pitchFamily="34" charset="0"/>
                </a:rPr>
                <a:t>LogisticRegression</a:t>
              </a:r>
              <a:endParaRPr lang="en-US" sz="1600" b="1" dirty="0">
                <a:solidFill>
                  <a:srgbClr val="AF2415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75960" y="4236528"/>
              <a:ext cx="2059743" cy="55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296D5E"/>
                  </a:solidFill>
                  <a:latin typeface="Calibri Light" panose="020F0302020204030204" pitchFamily="34" charset="0"/>
                </a:rPr>
                <a:t>RandomForest</a:t>
              </a:r>
              <a:endParaRPr lang="en-US" sz="1600" b="1" dirty="0">
                <a:solidFill>
                  <a:srgbClr val="296D5E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43413" y="4236528"/>
              <a:ext cx="1448421" cy="55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216A97"/>
                  </a:solidFill>
                  <a:latin typeface="Calibri Light" panose="020F0302020204030204" pitchFamily="34" charset="0"/>
                </a:rPr>
                <a:t>AdaBoost</a:t>
              </a:r>
              <a:endParaRPr lang="en-US" sz="1600" b="1" dirty="0">
                <a:solidFill>
                  <a:srgbClr val="216A97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33627" y="2925617"/>
              <a:ext cx="842336" cy="55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 panose="020F0302020204030204" pitchFamily="34" charset="0"/>
                </a:rPr>
                <a:t>SVM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97540" y="3036545"/>
              <a:ext cx="2412859" cy="752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Ensemble</a:t>
              </a:r>
              <a:endParaRPr lang="ko-KR" altLang="en-US" sz="2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875752" y="-559639"/>
            <a:ext cx="9373774" cy="6399585"/>
            <a:chOff x="7815880" y="-1218815"/>
            <a:chExt cx="8651248" cy="6399585"/>
          </a:xfrm>
        </p:grpSpPr>
        <p:pic>
          <p:nvPicPr>
            <p:cNvPr id="29" name="Picture 2" descr="https://easyscienceforkids.com/wp-content/uploads/2014/02/Fun-Kids-Science-Facts-on-Mount-Everest-Image-of-the-Mount-Everest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65841" l="0" r="86250">
                          <a14:foregroundMark x1="52375" y1="41239" x2="52375" y2="41239"/>
                          <a14:foregroundMark x1="59375" y1="33451" x2="59375" y2="33451"/>
                          <a14:foregroundMark x1="68000" y1="43009" x2="68000" y2="43186"/>
                          <a14:foregroundMark x1="55750" y1="54159" x2="55750" y2="54159"/>
                          <a14:foregroundMark x1="42625" y1="56460" x2="42125" y2="56460"/>
                          <a14:foregroundMark x1="28750" y1="54159" x2="28750" y2="54159"/>
                          <a14:foregroundMark x1="70500" y1="32566" x2="70500" y2="32566"/>
                          <a14:foregroundMark x1="66250" y1="27257" x2="66250" y2="27257"/>
                          <a14:foregroundMark x1="62500" y1="23894" x2="62500" y2="23894"/>
                          <a14:foregroundMark x1="77750" y1="49912" x2="77750" y2="49912"/>
                          <a14:foregroundMark x1="59500" y1="28142" x2="59500" y2="28142"/>
                          <a14:foregroundMark x1="56125" y1="30265" x2="56125" y2="30265"/>
                          <a14:foregroundMark x1="50625" y1="36283" x2="50625" y2="36283"/>
                          <a14:foregroundMark x1="43875" y1="46726" x2="43875" y2="46726"/>
                          <a14:foregroundMark x1="74500" y1="40000" x2="74500" y2="40000"/>
                          <a14:foregroundMark x1="74000" y1="30619" x2="74000" y2="30619"/>
                          <a14:foregroundMark x1="71750" y1="27965" x2="71750" y2="27965"/>
                          <a14:foregroundMark x1="79625" y1="56814" x2="79625" y2="56814"/>
                          <a14:foregroundMark x1="81250" y1="45310" x2="81250" y2="45310"/>
                          <a14:foregroundMark x1="83500" y1="59292" x2="83500" y2="59292"/>
                          <a14:foregroundMark x1="83500" y1="54513" x2="83500" y2="54513"/>
                          <a14:foregroundMark x1="83875" y1="52566" x2="83875" y2="52566"/>
                          <a14:foregroundMark x1="67375" y1="58938" x2="67375" y2="58938"/>
                          <a14:foregroundMark x1="53125" y1="33274" x2="53125" y2="33274"/>
                          <a14:foregroundMark x1="56250" y1="27257" x2="56250" y2="27257"/>
                          <a14:foregroundMark x1="46250" y1="39292" x2="46250" y2="39292"/>
                          <a14:foregroundMark x1="51000" y1="43009" x2="51000" y2="43009"/>
                          <a14:foregroundMark x1="54500" y1="46195" x2="54500" y2="46195"/>
                          <a14:foregroundMark x1="56250" y1="51858" x2="56250" y2="51858"/>
                          <a14:foregroundMark x1="59375" y1="57345" x2="59500" y2="57345"/>
                          <a14:foregroundMark x1="59625" y1="52035" x2="59625" y2="52035"/>
                          <a14:foregroundMark x1="48500" y1="50619" x2="48500" y2="50619"/>
                          <a14:foregroundMark x1="45750" y1="47434" x2="45750" y2="47434"/>
                          <a14:foregroundMark x1="45875" y1="45133" x2="45875" y2="45133"/>
                          <a14:foregroundMark x1="45750" y1="41770" x2="45750" y2="41770"/>
                          <a14:foregroundMark x1="37125" y1="52743" x2="37125" y2="52743"/>
                          <a14:foregroundMark x1="36250" y1="48850" x2="36250" y2="48850"/>
                          <a14:foregroundMark x1="35000" y1="48319" x2="35000" y2="48319"/>
                          <a14:foregroundMark x1="26625" y1="54159" x2="26625" y2="54159"/>
                          <a14:foregroundMark x1="25125" y1="55575" x2="25125" y2="55575"/>
                          <a14:foregroundMark x1="20375" y1="58407" x2="20375" y2="58407"/>
                          <a14:foregroundMark x1="17750" y1="60177" x2="17750" y2="60177"/>
                          <a14:foregroundMark x1="24125" y1="53805" x2="24125" y2="53805"/>
                          <a14:foregroundMark x1="29875" y1="59646" x2="29875" y2="59646"/>
                          <a14:foregroundMark x1="34500" y1="60000" x2="34500" y2="60000"/>
                          <a14:foregroundMark x1="51375" y1="60177" x2="51375" y2="60177"/>
                          <a14:foregroundMark x1="66000" y1="60177" x2="66000" y2="60177"/>
                          <a14:foregroundMark x1="75625" y1="59646" x2="75625" y2="59646"/>
                          <a14:foregroundMark x1="81125" y1="57699" x2="81125" y2="57699"/>
                          <a14:foregroundMark x1="81625" y1="55752" x2="81625" y2="55752"/>
                          <a14:foregroundMark x1="84125" y1="61593" x2="84125" y2="61593"/>
                          <a14:foregroundMark x1="63000" y1="59292" x2="63000" y2="59292"/>
                          <a14:foregroundMark x1="85375" y1="58938" x2="85375" y2="58938"/>
                          <a14:foregroundMark x1="57250" y1="60177" x2="57250" y2="60177"/>
                          <a14:foregroundMark x1="61625" y1="58584" x2="61625" y2="58584"/>
                          <a14:foregroundMark x1="62750" y1="57699" x2="62750" y2="57699"/>
                          <a14:foregroundMark x1="64000" y1="39823" x2="64000" y2="39823"/>
                          <a14:foregroundMark x1="54000" y1="60000" x2="54000" y2="60000"/>
                          <a14:foregroundMark x1="61625" y1="60354" x2="61625" y2="60354"/>
                          <a14:foregroundMark x1="64375" y1="61416" x2="64375" y2="61416"/>
                          <a14:foregroundMark x1="68625" y1="60885" x2="68625" y2="60885"/>
                          <a14:foregroundMark x1="40000" y1="61593" x2="40000" y2="61593"/>
                          <a14:foregroundMark x1="45875" y1="64248" x2="45875" y2="64248"/>
                          <a14:foregroundMark x1="34875" y1="63894" x2="34875" y2="63894"/>
                          <a14:foregroundMark x1="36500" y1="60531" x2="36500" y2="60531"/>
                          <a14:foregroundMark x1="29875" y1="62301" x2="29875" y2="62301"/>
                          <a14:foregroundMark x1="65125" y1="32743" x2="65125" y2="32743"/>
                          <a14:foregroundMark x1="29125" y1="60000" x2="29125" y2="60000"/>
                          <a14:foregroundMark x1="24125" y1="60000" x2="24125" y2="60000"/>
                          <a14:foregroundMark x1="20125" y1="57699" x2="20125" y2="57699"/>
                          <a14:foregroundMark x1="21500" y1="55044" x2="21500" y2="55044"/>
                          <a14:foregroundMark x1="15125" y1="62478" x2="15125" y2="62478"/>
                          <a14:foregroundMark x1="15875" y1="60708" x2="15875" y2="60708"/>
                          <a14:foregroundMark x1="19125" y1="63186" x2="19125" y2="63186"/>
                          <a14:foregroundMark x1="25500" y1="62655" x2="25500" y2="62655"/>
                          <a14:foregroundMark x1="61125" y1="23894" x2="61125" y2="23894"/>
                          <a14:foregroundMark x1="72750" y1="30265" x2="72750" y2="30265"/>
                          <a14:foregroundMark x1="75125" y1="32212" x2="75125" y2="32212"/>
                          <a14:foregroundMark x1="82250" y1="46018" x2="82250" y2="46018"/>
                          <a14:foregroundMark x1="83250" y1="47434" x2="83250" y2="47434"/>
                          <a14:foregroundMark x1="22625" y1="63540" x2="22625" y2="63540"/>
                          <a14:foregroundMark x1="86250" y1="61770" x2="86250" y2="61770"/>
                          <a14:foregroundMark x1="44125" y1="65841" x2="44125" y2="65841"/>
                          <a14:foregroundMark x1="63250" y1="39115" x2="63250" y2="39115"/>
                          <a14:foregroundMark x1="63250" y1="37168" x2="63250" y2="37168"/>
                          <a14:foregroundMark x1="85500" y1="49027" x2="85500" y2="49027"/>
                          <a14:backgroundMark x1="8375" y1="8496" x2="8375" y2="8496"/>
                          <a14:backgroundMark x1="37625" y1="11150" x2="37625" y2="11150"/>
                          <a14:backgroundMark x1="70500" y1="11858" x2="70500" y2="11858"/>
                          <a14:backgroundMark x1="76625" y1="10796" x2="76625" y2="10796"/>
                          <a14:backgroundMark x1="32750" y1="26549" x2="32750" y2="26549"/>
                          <a14:backgroundMark x1="27750" y1="39646" x2="27750" y2="39646"/>
                          <a14:backgroundMark x1="30625" y1="42478" x2="30625" y2="42478"/>
                          <a14:backgroundMark x1="42000" y1="28850" x2="42000" y2="28850"/>
                          <a14:backgroundMark x1="56750" y1="13982" x2="56750" y2="13982"/>
                          <a14:backgroundMark x1="22875" y1="13982" x2="22875" y2="13982"/>
                          <a14:backgroundMark x1="15750" y1="33097" x2="15750" y2="330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5493" b="37876"/>
            <a:stretch/>
          </p:blipFill>
          <p:spPr bwMode="auto">
            <a:xfrm>
              <a:off x="8868568" y="-1218815"/>
              <a:ext cx="7598560" cy="639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7815880" y="1136481"/>
              <a:ext cx="6516075" cy="2735445"/>
              <a:chOff x="7815880" y="1136481"/>
              <a:chExt cx="6516075" cy="2735445"/>
            </a:xfrm>
          </p:grpSpPr>
          <p:sp>
            <p:nvSpPr>
              <p:cNvPr id="57" name="Project Name New York"/>
              <p:cNvSpPr txBox="1"/>
              <p:nvPr/>
            </p:nvSpPr>
            <p:spPr>
              <a:xfrm>
                <a:off x="7815880" y="2924500"/>
                <a:ext cx="4399902" cy="3532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>
                  <a:lnSpc>
                    <a:spcPct val="100000"/>
                  </a:lnSpc>
                  <a:defRPr baseline="0">
                    <a:solidFill>
                      <a:srgbClr val="475D84"/>
                    </a:solidFill>
                  </a:defRPr>
                </a:lvl1pPr>
              </a:lstStyle>
              <a:p>
                <a:pPr defTabSz="825500" latinLnBrk="0" hangingPunct="0"/>
                <a:r>
                  <a:rPr lang="en-US" b="1" kern="0" dirty="0" smtClean="0">
                    <a:sym typeface="Open Sans"/>
                  </a:rPr>
                  <a:t>Machine Learning (Zonal + Radon)</a:t>
                </a:r>
                <a:endParaRPr b="1" kern="0" dirty="0">
                  <a:sym typeface="Open Sans"/>
                </a:endParaRPr>
              </a:p>
            </p:txBody>
          </p:sp>
          <p:sp>
            <p:nvSpPr>
              <p:cNvPr id="58" name="Project Name Tokio"/>
              <p:cNvSpPr txBox="1"/>
              <p:nvPr/>
            </p:nvSpPr>
            <p:spPr>
              <a:xfrm>
                <a:off x="7968190" y="1854882"/>
                <a:ext cx="5708621" cy="4402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>
                  <a:lnSpc>
                    <a:spcPct val="100000"/>
                  </a:lnSpc>
                  <a:defRPr baseline="0">
                    <a:solidFill>
                      <a:srgbClr val="475D84"/>
                    </a:solidFill>
                  </a:defRPr>
                </a:lvl1pPr>
              </a:lstStyle>
              <a:p>
                <a:pPr defTabSz="825500" latinLnBrk="0" hangingPunct="0"/>
                <a:r>
                  <a:rPr lang="en-US" altLang="ko-KR" b="1" kern="0" dirty="0" smtClean="0">
                    <a:sym typeface="Open Sans"/>
                  </a:rPr>
                  <a:t>Ensemble (Zonal </a:t>
                </a:r>
                <a:r>
                  <a:rPr lang="en-US" altLang="ko-KR" b="1" kern="0" dirty="0">
                    <a:sym typeface="Open Sans"/>
                  </a:rPr>
                  <a:t>+ Radon </a:t>
                </a:r>
                <a:r>
                  <a:rPr lang="en-US" altLang="ko-KR" b="1" kern="0" dirty="0" smtClean="0">
                    <a:sym typeface="Open Sans"/>
                  </a:rPr>
                  <a:t>+ </a:t>
                </a:r>
                <a:r>
                  <a:rPr lang="en-US" altLang="ko-KR" b="1" kern="0" dirty="0">
                    <a:sym typeface="Open Sans"/>
                  </a:rPr>
                  <a:t>All </a:t>
                </a:r>
                <a:r>
                  <a:rPr lang="en-US" altLang="ko-KR" b="1" kern="0" dirty="0" smtClean="0">
                    <a:sym typeface="Open Sans"/>
                  </a:rPr>
                  <a:t>Fail + Cycle Fail)</a:t>
                </a:r>
                <a:endParaRPr lang="en-US" altLang="ko-KR" b="1" kern="0" dirty="0">
                  <a:sym typeface="Open Sans"/>
                </a:endParaRPr>
              </a:p>
            </p:txBody>
          </p:sp>
          <p:sp>
            <p:nvSpPr>
              <p:cNvPr id="60" name="Project Name Tokio"/>
              <p:cNvSpPr txBox="1"/>
              <p:nvPr/>
            </p:nvSpPr>
            <p:spPr>
              <a:xfrm>
                <a:off x="11208615" y="1136481"/>
                <a:ext cx="3123340" cy="4109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>
                  <a:lnSpc>
                    <a:spcPct val="100000"/>
                  </a:lnSpc>
                  <a:defRPr baseline="0">
                    <a:solidFill>
                      <a:srgbClr val="475D84"/>
                    </a:solidFill>
                  </a:defRPr>
                </a:lvl1pPr>
              </a:lstStyle>
              <a:p>
                <a:pPr defTabSz="825500" latinLnBrk="0" hangingPunct="0"/>
                <a:r>
                  <a:rPr lang="en-US" altLang="ko-KR" b="1" kern="0" dirty="0" smtClean="0">
                    <a:sym typeface="Open Sans"/>
                  </a:rPr>
                  <a:t>Deep Learning </a:t>
                </a:r>
                <a:r>
                  <a:rPr lang="en-US" altLang="ko-KR" b="1" kern="0" dirty="0" smtClean="0">
                    <a:sym typeface="Open Sans"/>
                  </a:rPr>
                  <a:t>– CNN</a:t>
                </a:r>
                <a:endParaRPr lang="en-US" altLang="ko-KR" b="1" kern="0" dirty="0">
                  <a:sym typeface="Open Sans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455557" y="1422834"/>
                <a:ext cx="759655" cy="462025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05643" y="2229460"/>
                <a:ext cx="759655" cy="462025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65317" y="3409901"/>
                <a:ext cx="759655" cy="462025"/>
              </a:xfrm>
              <a:prstGeom prst="rect">
                <a:avLst/>
              </a:prstGeom>
            </p:spPr>
          </p:pic>
        </p:grpSp>
      </p:grpSp>
      <p:sp>
        <p:nvSpPr>
          <p:cNvPr id="62" name="직사각형 61"/>
          <p:cNvSpPr/>
          <p:nvPr/>
        </p:nvSpPr>
        <p:spPr>
          <a:xfrm>
            <a:off x="4788024" y="1196752"/>
            <a:ext cx="2751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 - CNN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818245" y="2496092"/>
            <a:ext cx="1963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extraction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179697" y="2509455"/>
            <a:ext cx="1486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아래쪽 화살표 65"/>
          <p:cNvSpPr/>
          <p:nvPr/>
        </p:nvSpPr>
        <p:spPr>
          <a:xfrm rot="16200000">
            <a:off x="6930007" y="1878598"/>
            <a:ext cx="367406" cy="38918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788024" y="1704300"/>
            <a:ext cx="2049292" cy="734873"/>
            <a:chOff x="4932040" y="1875660"/>
            <a:chExt cx="2721094" cy="877039"/>
          </a:xfrm>
        </p:grpSpPr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932040" y="1902950"/>
              <a:ext cx="955118" cy="84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34513" y="1875660"/>
              <a:ext cx="1718621" cy="867417"/>
            </a:xfrm>
            <a:prstGeom prst="rect">
              <a:avLst/>
            </a:prstGeom>
          </p:spPr>
        </p:pic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5050" y="1700808"/>
            <a:ext cx="1266268" cy="801161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760971" y="3140968"/>
            <a:ext cx="377147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811457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image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26*26 Resize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Train set : 54,355 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Validation set : 118,595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0971" y="3985900"/>
            <a:ext cx="377147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Convolution layers  (with B/N, Pool, D/O)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Fully Connected layers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25976" y="1211973"/>
            <a:ext cx="3802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Mechine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Learning - Ensemble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7912" y="4757082"/>
            <a:ext cx="247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Accuracy : 92.8%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291149" y="4686530"/>
            <a:ext cx="233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Accuracy : 95.2%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80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06" y="427596"/>
            <a:ext cx="6692788" cy="6002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6" y="154993"/>
            <a:ext cx="7244769" cy="65504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83" y="1844824"/>
            <a:ext cx="3350865" cy="186308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004376" y="3430232"/>
            <a:ext cx="5112568" cy="1092607"/>
            <a:chOff x="2195736" y="3405292"/>
            <a:chExt cx="5112568" cy="1092607"/>
          </a:xfrm>
        </p:grpSpPr>
        <p:sp>
          <p:nvSpPr>
            <p:cNvPr id="11" name="TextBox 10"/>
            <p:cNvSpPr txBox="1"/>
            <p:nvPr/>
          </p:nvSpPr>
          <p:spPr>
            <a:xfrm>
              <a:off x="2291756" y="3405292"/>
              <a:ext cx="490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Wafer </a:t>
              </a:r>
              <a:r>
                <a:rPr lang="ko-KR" altLang="en-US" sz="48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분석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실습</a:t>
              </a:r>
              <a:endParaRPr lang="ko-KR" altLang="en-US" sz="4800" b="1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36289"/>
              <a:ext cx="5112568" cy="261610"/>
            </a:xfrm>
            <a:prstGeom prst="rect">
              <a:avLst/>
            </a:prstGeom>
            <a:solidFill>
              <a:schemeClr val="bg1"/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spc="600" dirty="0">
                  <a:latin typeface="굴림" panose="020B0600000101010101" pitchFamily="50" charset="-127"/>
                  <a:ea typeface="굴림" panose="020B0600000101010101" pitchFamily="50" charset="-127"/>
                </a:rPr>
                <a:t>Wafer Map </a:t>
              </a:r>
              <a:r>
                <a:rPr lang="ko-KR" altLang="en-US" sz="1050" b="1" spc="600" dirty="0">
                  <a:latin typeface="굴림" panose="020B0600000101010101" pitchFamily="50" charset="-127"/>
                  <a:ea typeface="굴림" panose="020B0600000101010101" pitchFamily="50" charset="-127"/>
                </a:rPr>
                <a:t>패턴 </a:t>
              </a:r>
              <a:r>
                <a:rPr lang="ko-KR" altLang="en-US" sz="1050" b="1" spc="6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분류 및 </a:t>
              </a:r>
              <a:r>
                <a:rPr lang="ko-KR" altLang="en-US" sz="1050" b="1" spc="600" dirty="0">
                  <a:latin typeface="굴림" panose="020B0600000101010101" pitchFamily="50" charset="-127"/>
                  <a:ea typeface="굴림" panose="020B0600000101010101" pitchFamily="50" charset="-127"/>
                </a:rPr>
                <a:t>불량 원인 </a:t>
              </a:r>
              <a:r>
                <a:rPr lang="ko-KR" altLang="en-US" sz="1050" b="1" spc="6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탐험</a:t>
              </a:r>
              <a:endParaRPr lang="ko-KR" altLang="en-US" sz="1050" b="1" spc="6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21516" y="5912481"/>
            <a:ext cx="3456395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by DS4</a:t>
            </a:r>
            <a:r>
              <a:rPr lang="ko-KR" altLang="en-US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en-US" altLang="ko-KR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김현영</a:t>
            </a:r>
            <a:r>
              <a:rPr lang="en-US" altLang="ko-KR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조성민</a:t>
            </a:r>
            <a:r>
              <a:rPr lang="en-US" altLang="ko-KR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조용환</a:t>
            </a:r>
            <a:endParaRPr lang="ko-KR" altLang="en-US" sz="12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30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26" y="441203"/>
            <a:ext cx="1170562" cy="106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18405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051720" y="2212203"/>
            <a:ext cx="5184576" cy="1864869"/>
            <a:chOff x="3917801" y="1952299"/>
            <a:chExt cx="4470623" cy="1908749"/>
          </a:xfrm>
        </p:grpSpPr>
        <p:sp>
          <p:nvSpPr>
            <p:cNvPr id="36" name="Rounded Rectangle"/>
            <p:cNvSpPr/>
            <p:nvPr/>
          </p:nvSpPr>
          <p:spPr>
            <a:xfrm>
              <a:off x="3949242" y="2302873"/>
              <a:ext cx="4429657" cy="128148"/>
            </a:xfrm>
            <a:prstGeom prst="roundRect">
              <a:avLst>
                <a:gd name="adj" fmla="val 50000"/>
              </a:avLst>
            </a:prstGeom>
            <a:solidFill>
              <a:srgbClr val="D9DDE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latinLnBrk="0" hangingPunct="0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7" name="Rounded Rectangle"/>
            <p:cNvSpPr/>
            <p:nvPr/>
          </p:nvSpPr>
          <p:spPr>
            <a:xfrm>
              <a:off x="3949241" y="2302873"/>
              <a:ext cx="3328999" cy="1281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4B2DB"/>
                </a:gs>
                <a:gs pos="100000">
                  <a:srgbClr val="4983D0"/>
                </a:gs>
              </a:gsLst>
              <a:lin ang="2277912"/>
            </a:gradFill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825500" latinLnBrk="0" hangingPunct="0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8" name="Project Name New York"/>
            <p:cNvSpPr txBox="1"/>
            <p:nvPr/>
          </p:nvSpPr>
          <p:spPr>
            <a:xfrm>
              <a:off x="3917801" y="1952299"/>
              <a:ext cx="2880320" cy="2702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Autofit/>
            </a:bodyPr>
            <a:lstStyle>
              <a:lvl1pPr>
                <a:lnSpc>
                  <a:spcPct val="100000"/>
                </a:lnSpc>
                <a:defRPr baseline="0">
                  <a:solidFill>
                    <a:srgbClr val="475D84"/>
                  </a:solidFill>
                </a:defRPr>
              </a:lvl1pPr>
            </a:lstStyle>
            <a:p>
              <a:pPr defTabSz="825500" latinLnBrk="0" hangingPunct="0"/>
              <a:r>
                <a:rPr lang="en-US" sz="1400" b="1" kern="0" dirty="0" smtClean="0">
                  <a:latin typeface="Open Sans"/>
                  <a:sym typeface="Open Sans"/>
                </a:rPr>
                <a:t>Machine Learning (Zonal + Radon)</a:t>
              </a:r>
              <a:endParaRPr sz="1400" b="1" kern="0" dirty="0">
                <a:latin typeface="Open Sans"/>
                <a:sym typeface="Open Sans"/>
              </a:endParaRPr>
            </a:p>
          </p:txBody>
        </p:sp>
        <p:sp>
          <p:nvSpPr>
            <p:cNvPr id="39" name="35%"/>
            <p:cNvSpPr txBox="1"/>
            <p:nvPr/>
          </p:nvSpPr>
          <p:spPr>
            <a:xfrm>
              <a:off x="7556552" y="1952299"/>
              <a:ext cx="819474" cy="294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rmAutofit fontScale="62500" lnSpcReduction="20000"/>
            </a:bodyPr>
            <a:lstStyle>
              <a:lvl1pPr algn="r">
                <a:lnSpc>
                  <a:spcPct val="100000"/>
                </a:lnSpc>
                <a:defRPr b="1" baseline="0">
                  <a:solidFill>
                    <a:srgbClr val="475D84"/>
                  </a:solidFill>
                </a:defRPr>
              </a:lvl1pPr>
            </a:lstStyle>
            <a:p>
              <a:pPr defTabSz="825500" latinLnBrk="0" hangingPunct="0"/>
              <a:r>
                <a:rPr lang="en-US" sz="2400" kern="0" dirty="0" smtClean="0">
                  <a:latin typeface="Open Sans"/>
                  <a:sym typeface="Open Sans"/>
                </a:rPr>
                <a:t>65</a:t>
              </a:r>
              <a:r>
                <a:rPr sz="2400" kern="0" dirty="0" smtClean="0">
                  <a:latin typeface="Open Sans"/>
                  <a:sym typeface="Open Sans"/>
                </a:rPr>
                <a:t>%</a:t>
              </a:r>
              <a:endParaRPr sz="2400" kern="0" dirty="0">
                <a:latin typeface="Open Sans"/>
                <a:sym typeface="Open Sans"/>
              </a:endParaRPr>
            </a:p>
          </p:txBody>
        </p:sp>
        <p:sp>
          <p:nvSpPr>
            <p:cNvPr id="44" name="Rounded Rectangle"/>
            <p:cNvSpPr/>
            <p:nvPr/>
          </p:nvSpPr>
          <p:spPr>
            <a:xfrm>
              <a:off x="3949242" y="3041742"/>
              <a:ext cx="4429657" cy="128148"/>
            </a:xfrm>
            <a:prstGeom prst="roundRect">
              <a:avLst>
                <a:gd name="adj" fmla="val 50000"/>
              </a:avLst>
            </a:prstGeom>
            <a:solidFill>
              <a:srgbClr val="D9DDE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latinLnBrk="0" hangingPunct="0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"/>
            <p:cNvSpPr/>
            <p:nvPr/>
          </p:nvSpPr>
          <p:spPr>
            <a:xfrm>
              <a:off x="3949242" y="3041742"/>
              <a:ext cx="4145024" cy="1281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4B2DB"/>
                </a:gs>
                <a:gs pos="100000">
                  <a:srgbClr val="4983D0"/>
                </a:gs>
              </a:gsLst>
              <a:lin ang="2277912"/>
            </a:gradFill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825500" latinLnBrk="0" hangingPunct="0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Project Name Tokio"/>
            <p:cNvSpPr txBox="1"/>
            <p:nvPr/>
          </p:nvSpPr>
          <p:spPr>
            <a:xfrm>
              <a:off x="3917801" y="2708552"/>
              <a:ext cx="4032448" cy="294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rmAutofit fontScale="62500" lnSpcReduction="20000"/>
            </a:bodyPr>
            <a:lstStyle>
              <a:lvl1pPr>
                <a:lnSpc>
                  <a:spcPct val="100000"/>
                </a:lnSpc>
                <a:defRPr baseline="0">
                  <a:solidFill>
                    <a:srgbClr val="475D84"/>
                  </a:solidFill>
                </a:defRPr>
              </a:lvl1pPr>
            </a:lstStyle>
            <a:p>
              <a:pPr defTabSz="825500" latinLnBrk="0" hangingPunct="0"/>
              <a:r>
                <a:rPr lang="en-US" altLang="ko-KR" sz="2400" b="1" kern="0" dirty="0" smtClean="0">
                  <a:latin typeface="Open Sans"/>
                  <a:sym typeface="Open Sans"/>
                </a:rPr>
                <a:t>Ensemble (Zonal </a:t>
              </a:r>
              <a:r>
                <a:rPr lang="en-US" altLang="ko-KR" sz="2400" b="1" kern="0" dirty="0">
                  <a:latin typeface="Open Sans"/>
                  <a:sym typeface="Open Sans"/>
                </a:rPr>
                <a:t>+ Radon </a:t>
              </a:r>
              <a:r>
                <a:rPr lang="en-US" altLang="ko-KR" sz="2400" b="1" kern="0" dirty="0" smtClean="0">
                  <a:latin typeface="Open Sans"/>
                  <a:sym typeface="Open Sans"/>
                </a:rPr>
                <a:t>+ </a:t>
              </a:r>
              <a:r>
                <a:rPr lang="en-US" altLang="ko-KR" sz="2400" b="1" kern="0" dirty="0">
                  <a:latin typeface="Open Sans"/>
                  <a:sym typeface="Open Sans"/>
                </a:rPr>
                <a:t>All </a:t>
              </a:r>
              <a:r>
                <a:rPr lang="en-US" altLang="ko-KR" sz="2400" b="1" kern="0" dirty="0" smtClean="0">
                  <a:latin typeface="Open Sans"/>
                  <a:sym typeface="Open Sans"/>
                </a:rPr>
                <a:t>Fail + Cycle Fail)</a:t>
              </a:r>
              <a:endParaRPr lang="en-US" altLang="ko-KR" sz="2400" b="1" kern="0" dirty="0">
                <a:latin typeface="Open Sans"/>
                <a:sym typeface="Open Sans"/>
              </a:endParaRPr>
            </a:p>
          </p:txBody>
        </p:sp>
        <p:sp>
          <p:nvSpPr>
            <p:cNvPr id="47" name="57%"/>
            <p:cNvSpPr txBox="1"/>
            <p:nvPr/>
          </p:nvSpPr>
          <p:spPr>
            <a:xfrm>
              <a:off x="7556552" y="2691169"/>
              <a:ext cx="819474" cy="294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rmAutofit fontScale="62500" lnSpcReduction="20000"/>
            </a:bodyPr>
            <a:lstStyle>
              <a:lvl1pPr algn="r">
                <a:lnSpc>
                  <a:spcPct val="100000"/>
                </a:lnSpc>
                <a:defRPr b="1" baseline="0">
                  <a:solidFill>
                    <a:srgbClr val="475D84"/>
                  </a:solidFill>
                </a:defRPr>
              </a:lvl1pPr>
            </a:lstStyle>
            <a:p>
              <a:pPr defTabSz="825500" latinLnBrk="0" hangingPunct="0"/>
              <a:r>
                <a:rPr lang="en-US" sz="2400" kern="0" dirty="0" smtClean="0">
                  <a:latin typeface="Open Sans"/>
                  <a:sym typeface="Open Sans"/>
                </a:rPr>
                <a:t>93</a:t>
              </a:r>
              <a:r>
                <a:rPr sz="2400" kern="0" dirty="0" smtClean="0">
                  <a:latin typeface="Open Sans"/>
                  <a:sym typeface="Open Sans"/>
                </a:rPr>
                <a:t>%</a:t>
              </a:r>
              <a:endParaRPr sz="2400" kern="0" dirty="0">
                <a:latin typeface="Open Sans"/>
                <a:sym typeface="Open Sans"/>
              </a:endParaRPr>
            </a:p>
          </p:txBody>
        </p:sp>
        <p:sp>
          <p:nvSpPr>
            <p:cNvPr id="24" name="Rounded Rectangle"/>
            <p:cNvSpPr/>
            <p:nvPr/>
          </p:nvSpPr>
          <p:spPr>
            <a:xfrm>
              <a:off x="3958767" y="3732900"/>
              <a:ext cx="4429657" cy="128148"/>
            </a:xfrm>
            <a:prstGeom prst="roundRect">
              <a:avLst>
                <a:gd name="adj" fmla="val 50000"/>
              </a:avLst>
            </a:prstGeom>
            <a:solidFill>
              <a:srgbClr val="D9DDE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latinLnBrk="0" hangingPunct="0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" name="Rounded Rectangle"/>
            <p:cNvSpPr/>
            <p:nvPr/>
          </p:nvSpPr>
          <p:spPr>
            <a:xfrm>
              <a:off x="3958766" y="3732900"/>
              <a:ext cx="4279515" cy="1281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4B2DB"/>
                </a:gs>
                <a:gs pos="100000">
                  <a:srgbClr val="4983D0"/>
                </a:gs>
              </a:gsLst>
              <a:lin ang="2277912"/>
            </a:gradFill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825500" latinLnBrk="0" hangingPunct="0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" name="Project Name Tokio"/>
            <p:cNvSpPr txBox="1"/>
            <p:nvPr/>
          </p:nvSpPr>
          <p:spPr>
            <a:xfrm>
              <a:off x="3927327" y="3382327"/>
              <a:ext cx="2211885" cy="294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Autofit/>
            </a:bodyPr>
            <a:lstStyle>
              <a:lvl1pPr>
                <a:lnSpc>
                  <a:spcPct val="100000"/>
                </a:lnSpc>
                <a:defRPr baseline="0">
                  <a:solidFill>
                    <a:srgbClr val="475D84"/>
                  </a:solidFill>
                </a:defRPr>
              </a:lvl1pPr>
            </a:lstStyle>
            <a:p>
              <a:pPr defTabSz="825500" latinLnBrk="0" hangingPunct="0"/>
              <a:r>
                <a:rPr lang="en-US" altLang="ko-KR" sz="1600" b="1" kern="0" dirty="0" smtClean="0">
                  <a:latin typeface="Open Sans"/>
                  <a:sym typeface="Open Sans"/>
                </a:rPr>
                <a:t>Deep Learning - CNN</a:t>
              </a:r>
              <a:endParaRPr lang="en-US" altLang="ko-KR" sz="1600" b="1" kern="0" dirty="0">
                <a:latin typeface="Open Sans"/>
                <a:sym typeface="Open Sans"/>
              </a:endParaRPr>
            </a:p>
          </p:txBody>
        </p:sp>
        <p:sp>
          <p:nvSpPr>
            <p:cNvPr id="27" name="57%"/>
            <p:cNvSpPr txBox="1"/>
            <p:nvPr/>
          </p:nvSpPr>
          <p:spPr>
            <a:xfrm>
              <a:off x="7566077" y="3382327"/>
              <a:ext cx="819474" cy="2949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>
              <a:normAutofit fontScale="62500" lnSpcReduction="20000"/>
            </a:bodyPr>
            <a:lstStyle>
              <a:lvl1pPr algn="r">
                <a:lnSpc>
                  <a:spcPct val="100000"/>
                </a:lnSpc>
                <a:defRPr b="1" baseline="0">
                  <a:solidFill>
                    <a:srgbClr val="475D84"/>
                  </a:solidFill>
                </a:defRPr>
              </a:lvl1pPr>
            </a:lstStyle>
            <a:p>
              <a:pPr defTabSz="825500" latinLnBrk="0" hangingPunct="0"/>
              <a:r>
                <a:rPr lang="en-US" sz="2400" kern="0" dirty="0" smtClean="0">
                  <a:latin typeface="Open Sans"/>
                  <a:sym typeface="Open Sans"/>
                </a:rPr>
                <a:t>95</a:t>
              </a:r>
              <a:r>
                <a:rPr sz="2400" kern="0" dirty="0" smtClean="0">
                  <a:latin typeface="Open Sans"/>
                  <a:sym typeface="Open Sans"/>
                </a:rPr>
                <a:t>%</a:t>
              </a:r>
              <a:endParaRPr sz="2400" kern="0" dirty="0">
                <a:latin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1727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4165" y="5304181"/>
            <a:ext cx="4775666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</a:t>
            </a:r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No-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Lable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3723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755576" y="1730143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0" y="319322"/>
            <a:ext cx="2148380" cy="2139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4608512" cy="897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5364088" y="3666324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5793746" y="3666324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9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202170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3.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No-</a:t>
            </a:r>
            <a:r>
              <a:rPr lang="en-US" altLang="ko-KR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Lable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7155591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4707000" y="637596"/>
            <a:ext cx="3681424" cy="2164297"/>
            <a:chOff x="4948284" y="397815"/>
            <a:chExt cx="3395611" cy="2103819"/>
          </a:xfrm>
        </p:grpSpPr>
        <p:grpSp>
          <p:nvGrpSpPr>
            <p:cNvPr id="12" name="그룹 11"/>
            <p:cNvGrpSpPr/>
            <p:nvPr/>
          </p:nvGrpSpPr>
          <p:grpSpPr>
            <a:xfrm>
              <a:off x="4948284" y="404664"/>
              <a:ext cx="3372462" cy="2062245"/>
              <a:chOff x="1199538" y="1726795"/>
              <a:chExt cx="4510599" cy="277396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538" y="1726795"/>
                <a:ext cx="4510599" cy="1298864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9539" y="3515602"/>
                <a:ext cx="4510598" cy="985158"/>
              </a:xfrm>
              <a:prstGeom prst="rect">
                <a:avLst/>
              </a:prstGeom>
            </p:spPr>
          </p:pic>
          <p:sp>
            <p:nvSpPr>
              <p:cNvPr id="16" name="타원 15"/>
              <p:cNvSpPr/>
              <p:nvPr/>
            </p:nvSpPr>
            <p:spPr>
              <a:xfrm>
                <a:off x="3477757" y="3060384"/>
                <a:ext cx="72001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3476374" y="3357000"/>
                <a:ext cx="72001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477987" y="3207250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7687993" y="397815"/>
              <a:ext cx="655902" cy="21038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4716016" y="2898798"/>
            <a:ext cx="3744416" cy="3410522"/>
          </a:xfrm>
          <a:prstGeom prst="roundRect">
            <a:avLst>
              <a:gd name="adj" fmla="val 663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16200000">
            <a:off x="1884439" y="4601596"/>
            <a:ext cx="2097365" cy="100156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911939" y="2042098"/>
            <a:ext cx="2097365" cy="100156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9989" y="637596"/>
            <a:ext cx="230704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3. No Label Data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8432" y="1402756"/>
            <a:ext cx="947544" cy="119106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432" y="4001688"/>
            <a:ext cx="947544" cy="10834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432" y="5119569"/>
            <a:ext cx="947544" cy="11054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1"/>
          <a:srcRect r="3460"/>
          <a:stretch/>
        </p:blipFill>
        <p:spPr>
          <a:xfrm>
            <a:off x="741372" y="3825904"/>
            <a:ext cx="2042468" cy="246830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989" y="1172572"/>
            <a:ext cx="2157071" cy="268517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2040" y="2970576"/>
            <a:ext cx="553284" cy="6323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652120" y="303934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u="sng" dirty="0" smtClean="0">
                <a:solidFill>
                  <a:srgbClr val="0000FF"/>
                </a:solidFill>
              </a:rPr>
              <a:t>원 인 은</a:t>
            </a:r>
            <a:r>
              <a:rPr lang="en-US" altLang="ko-KR" sz="2400" b="1" i="1" u="sng" dirty="0" smtClean="0">
                <a:solidFill>
                  <a:srgbClr val="0000FF"/>
                </a:solidFill>
              </a:rPr>
              <a:t> ???</a:t>
            </a:r>
            <a:endParaRPr lang="ko-KR" altLang="en-US" sz="2400" b="1" i="1" u="sng" dirty="0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8064" y="3640956"/>
            <a:ext cx="3141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1. </a:t>
            </a:r>
            <a:r>
              <a:rPr lang="ko-KR" altLang="en-US" b="1" dirty="0" smtClean="0">
                <a:latin typeface="+mn-ea"/>
              </a:rPr>
              <a:t>기존 </a:t>
            </a:r>
            <a:r>
              <a:rPr lang="en-US" altLang="ko-KR" b="1" dirty="0" smtClean="0">
                <a:latin typeface="+mn-ea"/>
              </a:rPr>
              <a:t>Label </a:t>
            </a:r>
            <a:r>
              <a:rPr lang="ko-KR" altLang="en-US" b="1" dirty="0" smtClean="0">
                <a:latin typeface="+mn-ea"/>
              </a:rPr>
              <a:t>분류 오류</a:t>
            </a:r>
            <a:endParaRPr lang="en-US" altLang="ko-KR" b="1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2. </a:t>
            </a:r>
            <a:r>
              <a:rPr lang="ko-KR" altLang="en-US" b="1" dirty="0" err="1" smtClean="0">
                <a:latin typeface="+mn-ea"/>
              </a:rPr>
              <a:t>중복불량</a:t>
            </a:r>
            <a:r>
              <a:rPr lang="ko-KR" altLang="en-US" b="1" dirty="0" smtClean="0">
                <a:latin typeface="+mn-ea"/>
              </a:rPr>
              <a:t> 분류 어려움</a:t>
            </a:r>
            <a:endParaRPr lang="en-US" altLang="ko-KR" b="1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4"/>
          <a:srcRect b="13983"/>
          <a:stretch/>
        </p:blipFill>
        <p:spPr>
          <a:xfrm>
            <a:off x="5438304" y="4041169"/>
            <a:ext cx="690590" cy="71677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5"/>
          <a:srcRect b="13250"/>
          <a:stretch/>
        </p:blipFill>
        <p:spPr>
          <a:xfrm>
            <a:off x="6488934" y="4056396"/>
            <a:ext cx="634158" cy="70154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416926" y="4661110"/>
            <a:ext cx="86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Edge - Ring</a:t>
            </a:r>
            <a:endParaRPr lang="ko-KR" altLang="en-US" sz="9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552830" y="4653136"/>
            <a:ext cx="617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Local</a:t>
            </a:r>
            <a:endParaRPr lang="ko-KR" altLang="en-US" sz="9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4091" y="5475580"/>
            <a:ext cx="699390" cy="67547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300192" y="5641503"/>
            <a:ext cx="22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</a:rPr>
              <a:t>Local + Edge-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Loc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97672" y="6109621"/>
            <a:ext cx="617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Local</a:t>
            </a:r>
            <a:endParaRPr lang="ko-KR" altLang="en-US" sz="900" b="1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8433" y="2618098"/>
            <a:ext cx="947544" cy="10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44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2170787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삼성에 적용한다면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2200" y="5949280"/>
            <a:ext cx="2313542" cy="495759"/>
            <a:chOff x="6372200" y="5949280"/>
            <a:chExt cx="2313542" cy="49575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07" t="67547" r="11750" b="9617"/>
            <a:stretch/>
          </p:blipFill>
          <p:spPr bwMode="auto">
            <a:xfrm>
              <a:off x="6372200" y="5949280"/>
              <a:ext cx="2313542" cy="495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6800850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7155591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94" t="70795" r="41875" b="13354"/>
            <a:stretch/>
          </p:blipFill>
          <p:spPr bwMode="auto">
            <a:xfrm>
              <a:off x="7528971" y="6019800"/>
              <a:ext cx="342900" cy="344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9" name="다이어그램 18"/>
          <p:cNvGraphicFramePr/>
          <p:nvPr>
            <p:extLst>
              <p:ext uri="{D42A27DB-BD31-4B8C-83A1-F6EECF244321}">
                <p14:modId xmlns:p14="http://schemas.microsoft.com/office/powerpoint/2010/main" val="272156127"/>
              </p:ext>
            </p:extLst>
          </p:nvPr>
        </p:nvGraphicFramePr>
        <p:xfrm>
          <a:off x="493182" y="1163985"/>
          <a:ext cx="6520242" cy="1527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6593557" y="1340768"/>
            <a:ext cx="1997174" cy="122545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u="sng" dirty="0" smtClean="0">
                <a:solidFill>
                  <a:srgbClr val="0000FF"/>
                </a:solidFill>
              </a:rPr>
              <a:t>불량 </a:t>
            </a:r>
            <a:r>
              <a:rPr lang="en-US" altLang="ko-KR" b="1" i="1" u="sng" dirty="0" smtClean="0">
                <a:solidFill>
                  <a:srgbClr val="0000FF"/>
                </a:solidFill>
              </a:rPr>
              <a:t>Zero</a:t>
            </a:r>
            <a:r>
              <a:rPr lang="ko-KR" altLang="en-US" b="1" i="1" u="sng" dirty="0" smtClean="0">
                <a:solidFill>
                  <a:srgbClr val="0000FF"/>
                </a:solidFill>
              </a:rPr>
              <a:t>화</a:t>
            </a:r>
            <a:endParaRPr lang="en-US" altLang="ko-KR" b="1" i="1" u="sng" dirty="0" smtClean="0">
              <a:solidFill>
                <a:srgbClr val="0000FF"/>
              </a:solidFill>
            </a:endParaRPr>
          </a:p>
          <a:p>
            <a:pPr algn="ctr"/>
            <a:endParaRPr lang="en-US" altLang="ko-KR" b="1" i="1" u="sng" dirty="0" smtClean="0">
              <a:solidFill>
                <a:srgbClr val="0000FF"/>
              </a:solidFill>
            </a:endParaRPr>
          </a:p>
          <a:p>
            <a:pPr algn="ctr"/>
            <a:r>
              <a:rPr lang="ko-KR" altLang="en-US" b="1" i="1" u="sng" dirty="0" smtClean="0">
                <a:solidFill>
                  <a:srgbClr val="0000FF"/>
                </a:solidFill>
              </a:rPr>
              <a:t>경영성과 극대화</a:t>
            </a:r>
            <a:endParaRPr lang="en-US" altLang="ko-KR" b="1" i="1" u="sng" dirty="0" smtClean="0">
              <a:solidFill>
                <a:srgbClr val="0000FF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83568" y="2987303"/>
            <a:ext cx="2016224" cy="3376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51818" y="2987304"/>
            <a:ext cx="5508613" cy="33765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71600" y="2852936"/>
            <a:ext cx="1332148" cy="2879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Wafer Map </a:t>
            </a:r>
            <a:r>
              <a:rPr lang="ko-KR" altLang="en-US" sz="1200" dirty="0" smtClean="0"/>
              <a:t>분석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015033" y="3275335"/>
            <a:ext cx="1262236" cy="938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- Wafer Map</a:t>
            </a:r>
          </a:p>
          <a:p>
            <a:r>
              <a:rPr lang="en-US" altLang="ko-KR" sz="1100" dirty="0" smtClean="0"/>
              <a:t>- Die Size</a:t>
            </a:r>
          </a:p>
          <a:p>
            <a:r>
              <a:rPr lang="en-US" altLang="ko-KR" sz="1100" dirty="0" smtClean="0"/>
              <a:t>- Lot Name</a:t>
            </a:r>
          </a:p>
          <a:p>
            <a:r>
              <a:rPr lang="en-US" altLang="ko-KR" sz="1100" dirty="0" smtClean="0"/>
              <a:t>- Wafer Index</a:t>
            </a:r>
          </a:p>
          <a:p>
            <a:r>
              <a:rPr lang="en-US" altLang="ko-KR" sz="1100" dirty="0" smtClean="0"/>
              <a:t>- Failure Type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09117" y="4803393"/>
            <a:ext cx="1622276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- Time </a:t>
            </a:r>
            <a:r>
              <a:rPr lang="ko-KR" altLang="en-US" sz="1100" dirty="0" smtClean="0"/>
              <a:t>정보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Image Data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Equipment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- Recipe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</a:rPr>
              <a:t>- FDC Sensor Data 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03649" y="426347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FF"/>
                </a:solidFill>
              </a:rPr>
              <a:t>+</a:t>
            </a:r>
            <a:endParaRPr lang="ko-KR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0136" y="4177531"/>
            <a:ext cx="455695" cy="45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3238" y="4643487"/>
            <a:ext cx="449490" cy="4351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3"/>
          <a:srcRect t="11366" b="8625"/>
          <a:stretch/>
        </p:blipFill>
        <p:spPr>
          <a:xfrm>
            <a:off x="3104720" y="4177531"/>
            <a:ext cx="964679" cy="911390"/>
          </a:xfrm>
          <a:prstGeom prst="rect">
            <a:avLst/>
          </a:prstGeom>
        </p:spPr>
      </p:pic>
      <p:cxnSp>
        <p:nvCxnSpPr>
          <p:cNvPr id="30" name="구부러진 연결선 29"/>
          <p:cNvCxnSpPr/>
          <p:nvPr/>
        </p:nvCxnSpPr>
        <p:spPr>
          <a:xfrm flipV="1">
            <a:off x="3779912" y="4405378"/>
            <a:ext cx="420224" cy="94093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/>
          <p:nvPr/>
        </p:nvCxnSpPr>
        <p:spPr>
          <a:xfrm>
            <a:off x="3779912" y="4550514"/>
            <a:ext cx="420224" cy="31052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34483" y="421405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Present PC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34483" y="463419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Before PC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5133" y="3167532"/>
            <a:ext cx="948308" cy="8297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439" y="3141034"/>
            <a:ext cx="884604" cy="83405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4659" y="3172341"/>
            <a:ext cx="922330" cy="833241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4126874" y="3352676"/>
            <a:ext cx="272535" cy="43204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5360535" y="3362201"/>
            <a:ext cx="272535" cy="43204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876256" y="3419351"/>
            <a:ext cx="14401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/>
              <a:t>경시변화</a:t>
            </a:r>
            <a:r>
              <a:rPr lang="ko-KR" altLang="en-US" sz="1400" b="1" dirty="0" smtClean="0"/>
              <a:t> 검출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76256" y="4479726"/>
            <a:ext cx="14401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이상 </a:t>
            </a:r>
            <a:r>
              <a:rPr lang="en-US" altLang="ko-KR" sz="1400" b="1" dirty="0" smtClean="0"/>
              <a:t>Step </a:t>
            </a:r>
            <a:r>
              <a:rPr lang="ko-KR" altLang="en-US" sz="1400" b="1" dirty="0" smtClean="0"/>
              <a:t>검출</a:t>
            </a:r>
            <a:endParaRPr lang="ko-KR" altLang="en-US" sz="1400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2586" y="5339242"/>
            <a:ext cx="1311582" cy="72963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4225" y="5301208"/>
            <a:ext cx="1450258" cy="81686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75252" y="5713511"/>
            <a:ext cx="164116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rgbClr val="0000FF"/>
                </a:solidFill>
              </a:rPr>
              <a:t>혐의부품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 검출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76811" y="6144101"/>
            <a:ext cx="923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C/B Temp</a:t>
            </a:r>
            <a:endParaRPr lang="ko-KR" altLang="en-US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992588" y="6093296"/>
            <a:ext cx="1091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Plasma P/W</a:t>
            </a:r>
            <a:endParaRPr lang="ko-KR" altLang="en-US" sz="11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71" y="260648"/>
            <a:ext cx="1074189" cy="10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8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0" y="4439798"/>
            <a:ext cx="9144000" cy="231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4357761" y="3916931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4790414" y="3916931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3915610" y="3916931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7098" y="4869160"/>
            <a:ext cx="155202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일동 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5736" y="4869160"/>
            <a:ext cx="376096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야호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발표를 다 끝냈다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5736" y="4861492"/>
            <a:ext cx="347723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질문은 받아볼까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8844" y="941635"/>
            <a:ext cx="2026312" cy="29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pokemon 8 bi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47" y="2018886"/>
            <a:ext cx="2004011" cy="175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42" y="582230"/>
            <a:ext cx="2774333" cy="326360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835696" y="212263"/>
            <a:ext cx="5649044" cy="382890"/>
            <a:chOff x="1875284" y="467380"/>
            <a:chExt cx="5649044" cy="382890"/>
          </a:xfrm>
        </p:grpSpPr>
        <p:sp>
          <p:nvSpPr>
            <p:cNvPr id="21" name="TextBox 20"/>
            <p:cNvSpPr txBox="1"/>
            <p:nvPr/>
          </p:nvSpPr>
          <p:spPr>
            <a:xfrm>
              <a:off x="6300192" y="46738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조성민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59932" y="48093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김현영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75284" y="48093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조용환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86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0" y="4439798"/>
            <a:ext cx="9144000" cy="23135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31" y="2060848"/>
            <a:ext cx="1905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4151" y="1268760"/>
            <a:ext cx="137569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Q&amp;A</a:t>
            </a:r>
            <a:endParaRPr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7644" y="5343599"/>
            <a:ext cx="640871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IF YOU HAVE ANY QUESTION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89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">
        <p:fade/>
      </p:transition>
    </mc:Choice>
    <mc:Fallback>
      <p:transition spd="slow" advClick="0"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6" y="154993"/>
            <a:ext cx="7244769" cy="65504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60360" y="3430232"/>
            <a:ext cx="5423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POKET MONSTER</a:t>
            </a:r>
            <a:endParaRPr lang="ko-KR" altLang="en-US" sz="4800" b="1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61" y="1124744"/>
            <a:ext cx="6552728" cy="2994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4011" y="4725144"/>
            <a:ext cx="3575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 !</a:t>
            </a:r>
            <a:endParaRPr lang="ko-KR" altLang="en-US" sz="40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49616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9"/>
          <a:stretch/>
        </p:blipFill>
        <p:spPr>
          <a:xfrm>
            <a:off x="4166846" y="2619740"/>
            <a:ext cx="745992" cy="8408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66846" y="2627918"/>
            <a:ext cx="659338" cy="8408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00" y="1237717"/>
            <a:ext cx="3886950" cy="35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">
        <p:fade/>
      </p:transition>
    </mc:Choice>
    <mc:Fallback xmlns="">
      <p:transition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49616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66846" y="2627918"/>
            <a:ext cx="659338" cy="8408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84" y="1412776"/>
            <a:ext cx="3886950" cy="351445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49070" y="1916832"/>
            <a:ext cx="2867160" cy="2330390"/>
            <a:chOff x="5749070" y="1916832"/>
            <a:chExt cx="2867160" cy="2330390"/>
          </a:xfrm>
        </p:grpSpPr>
        <p:sp>
          <p:nvSpPr>
            <p:cNvPr id="4" name="TextBox 3"/>
            <p:cNvSpPr txBox="1"/>
            <p:nvPr/>
          </p:nvSpPr>
          <p:spPr>
            <a:xfrm>
              <a:off x="5796153" y="1916832"/>
              <a:ext cx="1946084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CONTENTS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37101" y="2492896"/>
              <a:ext cx="2579129" cy="175432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불량 패턴 파악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불량 패턴 분류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No-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Lable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 분류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삼성에서 적용 여부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749070" y="2636454"/>
              <a:ext cx="288032" cy="1516770"/>
              <a:chOff x="5593272" y="2636454"/>
              <a:chExt cx="288032" cy="151677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2636454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3053819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3429000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3861048"/>
                <a:ext cx="288032" cy="2921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16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098" y="4869160"/>
            <a:ext cx="312617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김형주 교수님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교장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904" y="4869160"/>
            <a:ext cx="411522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준비는 다 되었는가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5373216"/>
            <a:ext cx="350128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바로 시작하도록 하지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0" y="4439798"/>
            <a:ext cx="9144000" cy="2313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098" y="4869160"/>
            <a:ext cx="156485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일동 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8844" y="1196752"/>
            <a:ext cx="2026312" cy="29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84122" y="4869160"/>
            <a:ext cx="368402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발표를 시작해볼까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Picture 2" descr="pokemon 8 bi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47" y="2274003"/>
            <a:ext cx="2004011" cy="175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642" y="837347"/>
            <a:ext cx="2774333" cy="326360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835696" y="467380"/>
            <a:ext cx="5649044" cy="382890"/>
            <a:chOff x="1875284" y="467380"/>
            <a:chExt cx="5649044" cy="382890"/>
          </a:xfrm>
        </p:grpSpPr>
        <p:sp>
          <p:nvSpPr>
            <p:cNvPr id="10" name="TextBox 9"/>
            <p:cNvSpPr txBox="1"/>
            <p:nvPr/>
          </p:nvSpPr>
          <p:spPr>
            <a:xfrm>
              <a:off x="6300192" y="46738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조성민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59932" y="48093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김현영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5284" y="480938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조용환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9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1730143"/>
            <a:ext cx="9144000" cy="5023197"/>
            <a:chOff x="0" y="1730143"/>
            <a:chExt cx="9144000" cy="502319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39" b="1526"/>
            <a:stretch/>
          </p:blipFill>
          <p:spPr>
            <a:xfrm>
              <a:off x="0" y="4439798"/>
              <a:ext cx="9144000" cy="2313542"/>
            </a:xfrm>
            <a:prstGeom prst="rect">
              <a:avLst/>
            </a:prstGeom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020"/>
            <a:stretch/>
          </p:blipFill>
          <p:spPr bwMode="auto">
            <a:xfrm>
              <a:off x="755576" y="1730143"/>
              <a:ext cx="2807323" cy="268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>
            <a:off x="5715000" y="3429000"/>
            <a:ext cx="6093296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093296"/>
            <a:ext cx="8411641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5400000">
            <a:off x="-2281944" y="3046648"/>
            <a:ext cx="5328592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4704" y="764704"/>
            <a:ext cx="7614592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5400000">
            <a:off x="5713474" y="3430525"/>
            <a:ext cx="4566939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64704" y="5331643"/>
            <a:ext cx="6868912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5400000">
            <a:off x="-810853" y="3104963"/>
            <a:ext cx="3915817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5656" y="1529408"/>
            <a:ext cx="6138935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5400000">
            <a:off x="5713474" y="3430527"/>
            <a:ext cx="3037530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29407" y="4566940"/>
            <a:ext cx="5320480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5400000">
            <a:off x="758872" y="3052098"/>
            <a:ext cx="2305775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94112" y="2281560"/>
            <a:ext cx="4555775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5708152" y="3423294"/>
            <a:ext cx="1518765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67235" y="3800325"/>
            <a:ext cx="3817947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67235" y="3035621"/>
            <a:ext cx="3817947" cy="764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6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>
        <p:fade/>
      </p:transition>
    </mc:Choice>
    <mc:Fallback>
      <p:transition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996" y="5304181"/>
            <a:ext cx="7520007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</a:t>
            </a:r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불량 패턴 및 </a:t>
            </a:r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Lot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과의 관계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파악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3723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755576" y="1730143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88639"/>
            <a:ext cx="2341124" cy="24011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4608512" cy="8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79"/>
            <a:ext cx="9144000" cy="685800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7" t="67547" r="11750" b="9617"/>
          <a:stretch/>
        </p:blipFill>
        <p:spPr bwMode="auto">
          <a:xfrm>
            <a:off x="6372200" y="5906889"/>
            <a:ext cx="2313542" cy="49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3181" y="576041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sz="2400" b="1" dirty="0" err="1" smtClean="0"/>
              <a:t>포켓몬스터의</a:t>
            </a:r>
            <a:r>
              <a:rPr lang="ko-KR" altLang="en-US" sz="2400" b="1" dirty="0" smtClean="0"/>
              <a:t> 역사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71" y="310962"/>
            <a:ext cx="1170562" cy="12005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" y="511216"/>
            <a:ext cx="3079390" cy="599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989" y="637596"/>
            <a:ext cx="228575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Wafer Failure Type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336675" y="1412776"/>
            <a:ext cx="5347893" cy="3112863"/>
            <a:chOff x="4336675" y="1412776"/>
            <a:chExt cx="5347893" cy="3112863"/>
          </a:xfrm>
        </p:grpSpPr>
        <p:grpSp>
          <p:nvGrpSpPr>
            <p:cNvPr id="6" name="그룹 5"/>
            <p:cNvGrpSpPr/>
            <p:nvPr/>
          </p:nvGrpSpPr>
          <p:grpSpPr>
            <a:xfrm>
              <a:off x="4336675" y="1852563"/>
              <a:ext cx="5347893" cy="2673076"/>
              <a:chOff x="4336675" y="1852563"/>
              <a:chExt cx="5347893" cy="267307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4849330" y="3141698"/>
                <a:ext cx="307776" cy="88392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301122" y="3784550"/>
                <a:ext cx="307776" cy="2410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752914" y="2900629"/>
                <a:ext cx="307776" cy="112499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230130" y="2013276"/>
                <a:ext cx="307776" cy="201234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707346" y="3222055"/>
                <a:ext cx="307776" cy="80356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184562" y="3801556"/>
                <a:ext cx="307776" cy="22054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7636354" y="3649346"/>
                <a:ext cx="307776" cy="38125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092010" y="3890416"/>
                <a:ext cx="307776" cy="14019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5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5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 flipV="1">
                <a:off x="4633306" y="1852563"/>
                <a:ext cx="22064" cy="2177092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4336675" y="3724771"/>
                <a:ext cx="5347893" cy="11855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 rot="19039995">
                <a:off x="4363668" y="4211332"/>
                <a:ext cx="869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Center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9039995">
                <a:off x="4848836" y="4212082"/>
                <a:ext cx="869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Donut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9039995">
                <a:off x="5132981" y="4177353"/>
                <a:ext cx="13464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Edge-</a:t>
                </a:r>
                <a:r>
                  <a:rPr lang="en-US" altLang="ko-KR" sz="1400" b="1" dirty="0" err="1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Loc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9039995">
                <a:off x="5545911" y="4217862"/>
                <a:ext cx="13464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Edge_Ring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9039995">
                <a:off x="6333929" y="4204162"/>
                <a:ext cx="608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Loc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9039995">
                <a:off x="6489673" y="4206436"/>
                <a:ext cx="1101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Random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9039995">
                <a:off x="7050436" y="4126079"/>
                <a:ext cx="1101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Scratch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9039995">
                <a:off x="7499360" y="4206438"/>
                <a:ext cx="1101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Near-full</a:t>
                </a:r>
                <a:endParaRPr lang="ko-KR" alt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45882" y="2033393"/>
                <a:ext cx="657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3</a:t>
                </a:r>
                <a:r>
                  <a:rPr lang="en-US" altLang="ko-KR" sz="1400" b="1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5%</a:t>
                </a:r>
                <a:endParaRPr lang="ko-KR" altLang="en-US" sz="1400" b="1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626425" y="2881776"/>
                <a:ext cx="657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1</a:t>
                </a:r>
                <a:r>
                  <a:rPr lang="en-US" altLang="ko-KR" sz="1400" b="1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5%</a:t>
                </a:r>
                <a:endParaRPr lang="ko-KR" altLang="en-US" sz="1400" b="1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4932040" y="1412776"/>
              <a:ext cx="3393662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Frequency of Failure Type</a:t>
              </a:r>
              <a:endPara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44" name="차트 43"/>
          <p:cNvGraphicFramePr/>
          <p:nvPr>
            <p:extLst>
              <p:ext uri="{D42A27DB-BD31-4B8C-83A1-F6EECF244321}">
                <p14:modId xmlns:p14="http://schemas.microsoft.com/office/powerpoint/2010/main" val="4080154313"/>
              </p:ext>
            </p:extLst>
          </p:nvPr>
        </p:nvGraphicFramePr>
        <p:xfrm>
          <a:off x="48310" y="1785266"/>
          <a:ext cx="4787925" cy="3744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442272" y="2215823"/>
            <a:ext cx="207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Label &amp; Failure (3.1%)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1642" y="2297000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Label &amp;</a:t>
            </a:r>
          </a:p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Non-Failure (18.2%)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98102" y="3486886"/>
            <a:ext cx="2111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No-Label (78.7%)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이등변 삼각형 48"/>
          <p:cNvSpPr/>
          <p:nvPr/>
        </p:nvSpPr>
        <p:spPr>
          <a:xfrm rot="21306110" flipV="1">
            <a:off x="2201507" y="2358127"/>
            <a:ext cx="234934" cy="702085"/>
          </a:xfrm>
          <a:prstGeom prst="triangle">
            <a:avLst>
              <a:gd name="adj" fmla="val 73398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52" name="TextBox 51"/>
          <p:cNvSpPr txBox="1"/>
          <p:nvPr/>
        </p:nvSpPr>
        <p:spPr>
          <a:xfrm>
            <a:off x="1372458" y="1444714"/>
            <a:ext cx="204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Wafer Type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627784" y="5207425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811457 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(Total) 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= 25519 (Label &amp; Failure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+ 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147431 (Label &amp; Non-Failure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endParaRPr lang="en-US" altLang="ko-KR" sz="12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      + 638507 (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No-Label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18498" y="5672281"/>
            <a:ext cx="644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25519 (Label &amp; Failure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 17625 (Train Set) + 7894 (Test Set) 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1026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42708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893</Words>
  <Application>Microsoft Office PowerPoint</Application>
  <PresentationFormat>화면 슬라이드 쇼(4:3)</PresentationFormat>
  <Paragraphs>271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Calibri Light</vt:lpstr>
      <vt:lpstr>Wingdings</vt:lpstr>
      <vt:lpstr>Calibri</vt:lpstr>
      <vt:lpstr>MS PGothic</vt:lpstr>
      <vt:lpstr>Open Sans Extrabold</vt:lpstr>
      <vt:lpstr>맑은 고딕</vt:lpstr>
      <vt:lpstr>나눔스퀘어 Bold</vt:lpstr>
      <vt:lpstr>Helvetica Light</vt:lpstr>
      <vt:lpstr>Open Sans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tombang</dc:creator>
  <cp:lastModifiedBy>DS</cp:lastModifiedBy>
  <cp:revision>96</cp:revision>
  <dcterms:created xsi:type="dcterms:W3CDTF">2016-09-17T07:34:03Z</dcterms:created>
  <dcterms:modified xsi:type="dcterms:W3CDTF">2019-11-19T04:56:33Z</dcterms:modified>
</cp:coreProperties>
</file>